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7" r:id="rId6"/>
    <p:sldId id="275" r:id="rId7"/>
    <p:sldId id="276" r:id="rId8"/>
    <p:sldId id="277" r:id="rId9"/>
  </p:sldIdLst>
  <p:sldSz cx="7772400" cy="10058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2AD01-C09F-40AF-BE20-DE5A8229C9F4}" v="111" dt="2025-10-28T18:15:47.2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94660"/>
  </p:normalViewPr>
  <p:slideViewPr>
    <p:cSldViewPr>
      <p:cViewPr>
        <p:scale>
          <a:sx n="100" d="100"/>
          <a:sy n="100" d="100"/>
        </p:scale>
        <p:origin x="21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hapelle Smith" userId="ac168058-8f3a-4de8-88a7-a75d12ee0627" providerId="ADAL" clId="{D663FC5E-541A-4759-A473-FE5CA021D489}"/>
    <pc:docChg chg="undo custSel modSld">
      <pc:chgData name="Jhapelle Smith" userId="ac168058-8f3a-4de8-88a7-a75d12ee0627" providerId="ADAL" clId="{D663FC5E-541A-4759-A473-FE5CA021D489}" dt="2025-10-17T15:55:31.080" v="151" actId="20577"/>
      <pc:docMkLst>
        <pc:docMk/>
      </pc:docMkLst>
      <pc:sldChg chg="modSp mod">
        <pc:chgData name="Jhapelle Smith" userId="ac168058-8f3a-4de8-88a7-a75d12ee0627" providerId="ADAL" clId="{D663FC5E-541A-4759-A473-FE5CA021D489}" dt="2025-10-17T15:55:31.080" v="151" actId="20577"/>
        <pc:sldMkLst>
          <pc:docMk/>
          <pc:sldMk cId="0" sldId="256"/>
        </pc:sldMkLst>
        <pc:spChg chg="mod">
          <ac:chgData name="Jhapelle Smith" userId="ac168058-8f3a-4de8-88a7-a75d12ee0627" providerId="ADAL" clId="{D663FC5E-541A-4759-A473-FE5CA021D489}" dt="2025-10-16T14:47:49.694" v="30"/>
          <ac:spMkLst>
            <pc:docMk/>
            <pc:sldMk cId="0" sldId="256"/>
            <ac:spMk id="30" creationId="{00000000-0000-0000-0000-000000000000}"/>
          </ac:spMkLst>
        </pc:spChg>
        <pc:spChg chg="mod">
          <ac:chgData name="Jhapelle Smith" userId="ac168058-8f3a-4de8-88a7-a75d12ee0627" providerId="ADAL" clId="{D663FC5E-541A-4759-A473-FE5CA021D489}" dt="2025-10-17T15:55:31.080" v="151" actId="20577"/>
          <ac:spMkLst>
            <pc:docMk/>
            <pc:sldMk cId="0" sldId="256"/>
            <ac:spMk id="34" creationId="{40EF9012-4C2A-4E2E-8557-33C081A9EB4D}"/>
          </ac:spMkLst>
        </pc:spChg>
      </pc:sldChg>
      <pc:sldChg chg="modSp mod">
        <pc:chgData name="Jhapelle Smith" userId="ac168058-8f3a-4de8-88a7-a75d12ee0627" providerId="ADAL" clId="{D663FC5E-541A-4759-A473-FE5CA021D489}" dt="2025-10-16T14:48:35.636" v="39" actId="20577"/>
        <pc:sldMkLst>
          <pc:docMk/>
          <pc:sldMk cId="0" sldId="257"/>
        </pc:sldMkLst>
        <pc:spChg chg="mod">
          <ac:chgData name="Jhapelle Smith" userId="ac168058-8f3a-4de8-88a7-a75d12ee0627" providerId="ADAL" clId="{D663FC5E-541A-4759-A473-FE5CA021D489}" dt="2025-10-16T14:48:35.636" v="39" actId="20577"/>
          <ac:spMkLst>
            <pc:docMk/>
            <pc:sldMk cId="0" sldId="257"/>
            <ac:spMk id="42" creationId="{00000000-0000-0000-0000-000000000000}"/>
          </ac:spMkLst>
        </pc:spChg>
      </pc:sldChg>
      <pc:sldChg chg="modSp mod">
        <pc:chgData name="Jhapelle Smith" userId="ac168058-8f3a-4de8-88a7-a75d12ee0627" providerId="ADAL" clId="{D663FC5E-541A-4759-A473-FE5CA021D489}" dt="2025-10-16T14:52:48.616" v="98" actId="20577"/>
        <pc:sldMkLst>
          <pc:docMk/>
          <pc:sldMk cId="3583825815" sldId="275"/>
        </pc:sldMkLst>
        <pc:spChg chg="mod">
          <ac:chgData name="Jhapelle Smith" userId="ac168058-8f3a-4de8-88a7-a75d12ee0627" providerId="ADAL" clId="{D663FC5E-541A-4759-A473-FE5CA021D489}" dt="2025-10-16T14:52:48.616" v="98" actId="20577"/>
          <ac:spMkLst>
            <pc:docMk/>
            <pc:sldMk cId="3583825815" sldId="275"/>
            <ac:spMk id="4" creationId="{00000000-0000-0000-0000-000000000000}"/>
          </ac:spMkLst>
        </pc:spChg>
        <pc:spChg chg="mod">
          <ac:chgData name="Jhapelle Smith" userId="ac168058-8f3a-4de8-88a7-a75d12ee0627" providerId="ADAL" clId="{D663FC5E-541A-4759-A473-FE5CA021D489}" dt="2025-10-16T14:51:49.064" v="59" actId="20577"/>
          <ac:spMkLst>
            <pc:docMk/>
            <pc:sldMk cId="3583825815" sldId="275"/>
            <ac:spMk id="42" creationId="{00000000-0000-0000-0000-000000000000}"/>
          </ac:spMkLst>
        </pc:spChg>
      </pc:sldChg>
      <pc:sldChg chg="modSp mod">
        <pc:chgData name="Jhapelle Smith" userId="ac168058-8f3a-4de8-88a7-a75d12ee0627" providerId="ADAL" clId="{D663FC5E-541A-4759-A473-FE5CA021D489}" dt="2025-10-16T14:49:57.801" v="50" actId="20577"/>
        <pc:sldMkLst>
          <pc:docMk/>
          <pc:sldMk cId="198976417" sldId="276"/>
        </pc:sldMkLst>
        <pc:spChg chg="mod">
          <ac:chgData name="Jhapelle Smith" userId="ac168058-8f3a-4de8-88a7-a75d12ee0627" providerId="ADAL" clId="{D663FC5E-541A-4759-A473-FE5CA021D489}" dt="2025-10-16T14:49:57.801" v="50" actId="20577"/>
          <ac:spMkLst>
            <pc:docMk/>
            <pc:sldMk cId="198976417" sldId="276"/>
            <ac:spMk id="42" creationId="{00000000-0000-0000-0000-000000000000}"/>
          </ac:spMkLst>
        </pc:spChg>
      </pc:sldChg>
      <pc:sldChg chg="modSp mod">
        <pc:chgData name="Jhapelle Smith" userId="ac168058-8f3a-4de8-88a7-a75d12ee0627" providerId="ADAL" clId="{D663FC5E-541A-4759-A473-FE5CA021D489}" dt="2025-10-16T14:56:30.486" v="116" actId="20577"/>
        <pc:sldMkLst>
          <pc:docMk/>
          <pc:sldMk cId="2931309587" sldId="277"/>
        </pc:sldMkLst>
        <pc:spChg chg="mod">
          <ac:chgData name="Jhapelle Smith" userId="ac168058-8f3a-4de8-88a7-a75d12ee0627" providerId="ADAL" clId="{D663FC5E-541A-4759-A473-FE5CA021D489}" dt="2025-10-16T14:49:37.177" v="44" actId="20577"/>
          <ac:spMkLst>
            <pc:docMk/>
            <pc:sldMk cId="2931309587" sldId="277"/>
            <ac:spMk id="14" creationId="{00000000-0000-0000-0000-000000000000}"/>
          </ac:spMkLst>
        </pc:spChg>
        <pc:spChg chg="mod">
          <ac:chgData name="Jhapelle Smith" userId="ac168058-8f3a-4de8-88a7-a75d12ee0627" providerId="ADAL" clId="{D663FC5E-541A-4759-A473-FE5CA021D489}" dt="2025-10-16T14:56:30.486" v="116" actId="20577"/>
          <ac:spMkLst>
            <pc:docMk/>
            <pc:sldMk cId="2931309587" sldId="277"/>
            <ac:spMk id="42" creationId="{00000000-0000-0000-0000-000000000000}"/>
          </ac:spMkLst>
        </pc:spChg>
      </pc:sldChg>
    </pc:docChg>
  </pc:docChgLst>
  <pc:docChgLst>
    <pc:chgData name="Patty Pratt" userId="d5600302-e2a3-4df9-9e91-67dd3273a74d" providerId="ADAL" clId="{E2D04922-D417-4E1F-8408-CF7D76B35E59}"/>
    <pc:docChg chg="custSel modSld">
      <pc:chgData name="Patty Pratt" userId="d5600302-e2a3-4df9-9e91-67dd3273a74d" providerId="ADAL" clId="{E2D04922-D417-4E1F-8408-CF7D76B35E59}" dt="2024-01-09T18:12:25.081" v="181" actId="1076"/>
      <pc:docMkLst>
        <pc:docMk/>
      </pc:docMkLst>
      <pc:sldChg chg="modSp mod">
        <pc:chgData name="Patty Pratt" userId="d5600302-e2a3-4df9-9e91-67dd3273a74d" providerId="ADAL" clId="{E2D04922-D417-4E1F-8408-CF7D76B35E59}" dt="2024-01-09T18:12:25.081" v="181" actId="1076"/>
        <pc:sldMkLst>
          <pc:docMk/>
          <pc:sldMk cId="198976417" sldId="276"/>
        </pc:sldMkLst>
      </pc:sldChg>
    </pc:docChg>
  </pc:docChgLst>
  <pc:docChgLst>
    <pc:chgData name="Mari Parra" userId="172b06b5-b21e-42fc-ae28-c34d80e65772" providerId="ADAL" clId="{B858BB53-E08C-4C2B-B61F-63269C697230}"/>
    <pc:docChg chg="undo custSel modSld modNotesMaster">
      <pc:chgData name="Mari Parra" userId="172b06b5-b21e-42fc-ae28-c34d80e65772" providerId="ADAL" clId="{B858BB53-E08C-4C2B-B61F-63269C697230}" dt="2025-08-20T21:01:03.383" v="322" actId="115"/>
      <pc:docMkLst>
        <pc:docMk/>
      </pc:docMkLst>
      <pc:sldChg chg="addSp delSp modSp mod">
        <pc:chgData name="Mari Parra" userId="172b06b5-b21e-42fc-ae28-c34d80e65772" providerId="ADAL" clId="{B858BB53-E08C-4C2B-B61F-63269C697230}" dt="2025-08-20T21:01:03.383" v="322" actId="115"/>
        <pc:sldMkLst>
          <pc:docMk/>
          <pc:sldMk cId="0" sldId="256"/>
        </pc:sldMkLst>
      </pc:sldChg>
      <pc:sldChg chg="modSp mod">
        <pc:chgData name="Mari Parra" userId="172b06b5-b21e-42fc-ae28-c34d80e65772" providerId="ADAL" clId="{B858BB53-E08C-4C2B-B61F-63269C697230}" dt="2025-08-04T16:06:26.724" v="32" actId="20577"/>
        <pc:sldMkLst>
          <pc:docMk/>
          <pc:sldMk cId="0" sldId="257"/>
        </pc:sldMkLst>
      </pc:sldChg>
      <pc:sldChg chg="delSp modSp mod">
        <pc:chgData name="Mari Parra" userId="172b06b5-b21e-42fc-ae28-c34d80e65772" providerId="ADAL" clId="{B858BB53-E08C-4C2B-B61F-63269C697230}" dt="2025-08-04T16:51:27.603" v="277" actId="20577"/>
        <pc:sldMkLst>
          <pc:docMk/>
          <pc:sldMk cId="3583825815" sldId="275"/>
        </pc:sldMkLst>
      </pc:sldChg>
      <pc:sldChg chg="delSp modSp mod">
        <pc:chgData name="Mari Parra" userId="172b06b5-b21e-42fc-ae28-c34d80e65772" providerId="ADAL" clId="{B858BB53-E08C-4C2B-B61F-63269C697230}" dt="2025-08-04T16:42:17.549" v="272" actId="6549"/>
        <pc:sldMkLst>
          <pc:docMk/>
          <pc:sldMk cId="198976417" sldId="276"/>
        </pc:sldMkLst>
      </pc:sldChg>
      <pc:sldChg chg="delSp">
        <pc:chgData name="Mari Parra" userId="172b06b5-b21e-42fc-ae28-c34d80e65772" providerId="ADAL" clId="{B858BB53-E08C-4C2B-B61F-63269C697230}" dt="2025-08-04T16:24:58.029" v="185" actId="478"/>
        <pc:sldMkLst>
          <pc:docMk/>
          <pc:sldMk cId="2931309587" sldId="277"/>
        </pc:sldMkLst>
      </pc:sldChg>
    </pc:docChg>
  </pc:docChgLst>
  <pc:docChgLst>
    <pc:chgData name="Mari Parra" userId="172b06b5-b21e-42fc-ae28-c34d80e65772" providerId="ADAL" clId="{B7026711-3364-44B3-ADCF-AF8072D51919}"/>
    <pc:docChg chg="modSld">
      <pc:chgData name="Mari Parra" userId="172b06b5-b21e-42fc-ae28-c34d80e65772" providerId="ADAL" clId="{B7026711-3364-44B3-ADCF-AF8072D51919}" dt="2025-10-20T20:50:50.561" v="168" actId="20577"/>
      <pc:docMkLst>
        <pc:docMk/>
      </pc:docMkLst>
      <pc:sldChg chg="modSp mod">
        <pc:chgData name="Mari Parra" userId="172b06b5-b21e-42fc-ae28-c34d80e65772" providerId="ADAL" clId="{B7026711-3364-44B3-ADCF-AF8072D51919}" dt="2025-10-20T20:47:00.870" v="5" actId="20577"/>
        <pc:sldMkLst>
          <pc:docMk/>
          <pc:sldMk cId="0" sldId="256"/>
        </pc:sldMkLst>
        <pc:spChg chg="mod">
          <ac:chgData name="Mari Parra" userId="172b06b5-b21e-42fc-ae28-c34d80e65772" providerId="ADAL" clId="{B7026711-3364-44B3-ADCF-AF8072D51919}" dt="2025-10-20T20:47:00.870" v="5" actId="20577"/>
          <ac:spMkLst>
            <pc:docMk/>
            <pc:sldMk cId="0" sldId="256"/>
            <ac:spMk id="34" creationId="{40EF9012-4C2A-4E2E-8557-33C081A9EB4D}"/>
          </ac:spMkLst>
        </pc:spChg>
      </pc:sldChg>
      <pc:sldChg chg="modSp mod">
        <pc:chgData name="Mari Parra" userId="172b06b5-b21e-42fc-ae28-c34d80e65772" providerId="ADAL" clId="{B7026711-3364-44B3-ADCF-AF8072D51919}" dt="2025-10-20T20:48:33.439" v="102" actId="20577"/>
        <pc:sldMkLst>
          <pc:docMk/>
          <pc:sldMk cId="0" sldId="257"/>
        </pc:sldMkLst>
        <pc:spChg chg="mod">
          <ac:chgData name="Mari Parra" userId="172b06b5-b21e-42fc-ae28-c34d80e65772" providerId="ADAL" clId="{B7026711-3364-44B3-ADCF-AF8072D51919}" dt="2025-10-20T20:48:33.439" v="102" actId="20577"/>
          <ac:spMkLst>
            <pc:docMk/>
            <pc:sldMk cId="0" sldId="257"/>
            <ac:spMk id="6" creationId="{00000000-0000-0000-0000-000000000000}"/>
          </ac:spMkLst>
        </pc:spChg>
      </pc:sldChg>
      <pc:sldChg chg="modSp mod">
        <pc:chgData name="Mari Parra" userId="172b06b5-b21e-42fc-ae28-c34d80e65772" providerId="ADAL" clId="{B7026711-3364-44B3-ADCF-AF8072D51919}" dt="2025-10-20T20:50:50.561" v="168" actId="20577"/>
        <pc:sldMkLst>
          <pc:docMk/>
          <pc:sldMk cId="3583825815" sldId="275"/>
        </pc:sldMkLst>
        <pc:spChg chg="mod">
          <ac:chgData name="Mari Parra" userId="172b06b5-b21e-42fc-ae28-c34d80e65772" providerId="ADAL" clId="{B7026711-3364-44B3-ADCF-AF8072D51919}" dt="2025-10-20T20:50:50.561" v="168" actId="20577"/>
          <ac:spMkLst>
            <pc:docMk/>
            <pc:sldMk cId="3583825815" sldId="275"/>
            <ac:spMk id="4" creationId="{00000000-0000-0000-0000-000000000000}"/>
          </ac:spMkLst>
        </pc:spChg>
      </pc:sldChg>
    </pc:docChg>
  </pc:docChgLst>
  <pc:docChgLst>
    <pc:chgData name="Diana Schulthess" userId="28cdb50f-561b-4611-ade2-1138502c4391" providerId="ADAL" clId="{14FAC1BF-BDB5-4EDF-BEC3-53D63FA4B680}"/>
    <pc:docChg chg="custSel modSld">
      <pc:chgData name="Diana Schulthess" userId="28cdb50f-561b-4611-ade2-1138502c4391" providerId="ADAL" clId="{14FAC1BF-BDB5-4EDF-BEC3-53D63FA4B680}" dt="2025-03-19T22:17:50.928" v="48" actId="6549"/>
      <pc:docMkLst>
        <pc:docMk/>
      </pc:docMkLst>
      <pc:sldChg chg="modSp mod">
        <pc:chgData name="Diana Schulthess" userId="28cdb50f-561b-4611-ade2-1138502c4391" providerId="ADAL" clId="{14FAC1BF-BDB5-4EDF-BEC3-53D63FA4B680}" dt="2025-03-19T22:17:50.928" v="48" actId="6549"/>
        <pc:sldMkLst>
          <pc:docMk/>
          <pc:sldMk cId="3583825815" sldId="275"/>
        </pc:sldMkLst>
      </pc:sldChg>
      <pc:sldChg chg="modSp mod">
        <pc:chgData name="Diana Schulthess" userId="28cdb50f-561b-4611-ade2-1138502c4391" providerId="ADAL" clId="{14FAC1BF-BDB5-4EDF-BEC3-53D63FA4B680}" dt="2025-03-06T21:29:52.881" v="0" actId="33524"/>
        <pc:sldMkLst>
          <pc:docMk/>
          <pc:sldMk cId="198976417" sldId="276"/>
        </pc:sldMkLst>
      </pc:sldChg>
    </pc:docChg>
  </pc:docChgLst>
  <pc:docChgLst>
    <pc:chgData name="Bogdan Dumitru" userId="782c6d32-d24a-4cbb-9410-bf33099d0076" providerId="ADAL" clId="{3834BDA7-CC72-43D1-BBD8-4069C03F2BBD}"/>
    <pc:docChg chg="custSel modSld">
      <pc:chgData name="Bogdan Dumitru" userId="782c6d32-d24a-4cbb-9410-bf33099d0076" providerId="ADAL" clId="{3834BDA7-CC72-43D1-BBD8-4069C03F2BBD}" dt="2025-10-28T18:15:47.208" v="110"/>
      <pc:docMkLst>
        <pc:docMk/>
      </pc:docMkLst>
      <pc:sldChg chg="addSp delSp modSp mod">
        <pc:chgData name="Bogdan Dumitru" userId="782c6d32-d24a-4cbb-9410-bf33099d0076" providerId="ADAL" clId="{3834BDA7-CC72-43D1-BBD8-4069C03F2BBD}" dt="2025-10-28T18:15:47.208" v="110"/>
        <pc:sldMkLst>
          <pc:docMk/>
          <pc:sldMk cId="0" sldId="256"/>
        </pc:sldMkLst>
        <pc:picChg chg="del">
          <ac:chgData name="Bogdan Dumitru" userId="782c6d32-d24a-4cbb-9410-bf33099d0076" providerId="ADAL" clId="{3834BDA7-CC72-43D1-BBD8-4069C03F2BBD}" dt="2025-10-28T18:11:42.975" v="0" actId="478"/>
          <ac:picMkLst>
            <pc:docMk/>
            <pc:sldMk cId="0" sldId="256"/>
            <ac:picMk id="17" creationId="{A430F722-BBCF-4612-83F2-B0926A7DAE13}"/>
          </ac:picMkLst>
        </pc:picChg>
        <pc:picChg chg="add mod">
          <ac:chgData name="Bogdan Dumitru" userId="782c6d32-d24a-4cbb-9410-bf33099d0076" providerId="ADAL" clId="{3834BDA7-CC72-43D1-BBD8-4069C03F2BBD}" dt="2025-10-28T18:15:47.208" v="110"/>
          <ac:picMkLst>
            <pc:docMk/>
            <pc:sldMk cId="0" sldId="256"/>
            <ac:picMk id="1026" creationId="{CCBB477C-F81C-F2C5-DA46-93DEA6CDBB7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267" cy="463553"/>
          </a:xfrm>
          <a:prstGeom prst="rect">
            <a:avLst/>
          </a:prstGeom>
        </p:spPr>
        <p:txBody>
          <a:bodyPr vert="horz" lIns="82996" tIns="41498" rIns="82996" bIns="41498" rtlCol="0"/>
          <a:lstStyle>
            <a:lvl1pPr algn="l">
              <a:defRPr sz="1100"/>
            </a:lvl1pPr>
          </a:lstStyle>
          <a:p>
            <a:endParaRPr lang="en-US"/>
          </a:p>
        </p:txBody>
      </p:sp>
      <p:sp>
        <p:nvSpPr>
          <p:cNvPr id="3" name="Date Placeholder 2"/>
          <p:cNvSpPr>
            <a:spLocks noGrp="1"/>
          </p:cNvSpPr>
          <p:nvPr>
            <p:ph type="dt" idx="1"/>
          </p:nvPr>
        </p:nvSpPr>
        <p:spPr>
          <a:xfrm>
            <a:off x="3936389" y="1"/>
            <a:ext cx="3012267" cy="463553"/>
          </a:xfrm>
          <a:prstGeom prst="rect">
            <a:avLst/>
          </a:prstGeom>
        </p:spPr>
        <p:txBody>
          <a:bodyPr vert="horz" lIns="82996" tIns="41498" rIns="82996" bIns="41498" rtlCol="0"/>
          <a:lstStyle>
            <a:lvl1pPr algn="r">
              <a:defRPr sz="1100"/>
            </a:lvl1pPr>
          </a:lstStyle>
          <a:p>
            <a:fld id="{2F41293E-9BE1-43E1-AEAB-9B6193BC0850}" type="datetimeFigureOut">
              <a:rPr lang="en-US" smtClean="0"/>
              <a:t>10/28/2025</a:t>
            </a:fld>
            <a:endParaRPr lang="en-US"/>
          </a:p>
        </p:txBody>
      </p:sp>
      <p:sp>
        <p:nvSpPr>
          <p:cNvPr id="4" name="Slide Image Placeholder 3"/>
          <p:cNvSpPr>
            <a:spLocks noGrp="1" noRot="1" noChangeAspect="1"/>
          </p:cNvSpPr>
          <p:nvPr>
            <p:ph type="sldImg" idx="2"/>
          </p:nvPr>
        </p:nvSpPr>
        <p:spPr>
          <a:xfrm>
            <a:off x="2271713" y="1154113"/>
            <a:ext cx="2406650" cy="3117850"/>
          </a:xfrm>
          <a:prstGeom prst="rect">
            <a:avLst/>
          </a:prstGeom>
          <a:noFill/>
          <a:ln w="12700">
            <a:solidFill>
              <a:prstClr val="black"/>
            </a:solidFill>
          </a:ln>
        </p:spPr>
        <p:txBody>
          <a:bodyPr vert="horz" lIns="82996" tIns="41498" rIns="82996" bIns="41498" rtlCol="0" anchor="ctr"/>
          <a:lstStyle/>
          <a:p>
            <a:endParaRPr lang="en-US"/>
          </a:p>
        </p:txBody>
      </p:sp>
      <p:sp>
        <p:nvSpPr>
          <p:cNvPr id="5" name="Notes Placeholder 4"/>
          <p:cNvSpPr>
            <a:spLocks noGrp="1"/>
          </p:cNvSpPr>
          <p:nvPr>
            <p:ph type="body" sz="quarter" idx="3"/>
          </p:nvPr>
        </p:nvSpPr>
        <p:spPr>
          <a:xfrm>
            <a:off x="695576" y="4444570"/>
            <a:ext cx="5558924" cy="3636996"/>
          </a:xfrm>
          <a:prstGeom prst="rect">
            <a:avLst/>
          </a:prstGeom>
        </p:spPr>
        <p:txBody>
          <a:bodyPr vert="horz" lIns="82996" tIns="41498" rIns="82996" bIns="4149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522"/>
            <a:ext cx="3012267" cy="463553"/>
          </a:xfrm>
          <a:prstGeom prst="rect">
            <a:avLst/>
          </a:prstGeom>
        </p:spPr>
        <p:txBody>
          <a:bodyPr vert="horz" lIns="82996" tIns="41498" rIns="82996" bIns="41498" rtlCol="0" anchor="b"/>
          <a:lstStyle>
            <a:lvl1pPr algn="l">
              <a:defRPr sz="1100"/>
            </a:lvl1pPr>
          </a:lstStyle>
          <a:p>
            <a:endParaRPr lang="en-US"/>
          </a:p>
        </p:txBody>
      </p:sp>
      <p:sp>
        <p:nvSpPr>
          <p:cNvPr id="7" name="Slide Number Placeholder 6"/>
          <p:cNvSpPr>
            <a:spLocks noGrp="1"/>
          </p:cNvSpPr>
          <p:nvPr>
            <p:ph type="sldNum" sz="quarter" idx="5"/>
          </p:nvPr>
        </p:nvSpPr>
        <p:spPr>
          <a:xfrm>
            <a:off x="3936389" y="8772522"/>
            <a:ext cx="3012267" cy="463553"/>
          </a:xfrm>
          <a:prstGeom prst="rect">
            <a:avLst/>
          </a:prstGeom>
        </p:spPr>
        <p:txBody>
          <a:bodyPr vert="horz" lIns="82996" tIns="41498" rIns="82996" bIns="41498" rtlCol="0" anchor="b"/>
          <a:lstStyle>
            <a:lvl1pPr algn="r">
              <a:defRPr sz="1100"/>
            </a:lvl1pPr>
          </a:lstStyle>
          <a:p>
            <a:fld id="{4226256B-7607-4C82-AE59-9A2BDB5CFB23}" type="slidenum">
              <a:rPr lang="en-US" smtClean="0"/>
              <a:t>‹#›</a:t>
            </a:fld>
            <a:endParaRPr lang="en-US"/>
          </a:p>
        </p:txBody>
      </p:sp>
    </p:spTree>
    <p:extLst>
      <p:ext uri="{BB962C8B-B14F-4D97-AF65-F5344CB8AC3E}">
        <p14:creationId xmlns:p14="http://schemas.microsoft.com/office/powerpoint/2010/main" val="171712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10/28/2025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algn="ctr">
              <a:lnSpc>
                <a:spcPts val="1085"/>
              </a:lnSpc>
            </a:pPr>
            <a:r>
              <a:rPr sz="100" spc="-10" dirty="0">
                <a:latin typeface="Symbol"/>
                <a:cs typeface="Symbol"/>
              </a:rPr>
              <a:t></a:t>
            </a:r>
            <a:r>
              <a:rPr spc="-5" dirty="0"/>
              <a:t>De</a:t>
            </a:r>
            <a:r>
              <a:rPr spc="-10" dirty="0"/>
              <a:t>v</a:t>
            </a:r>
            <a:r>
              <a:rPr spc="-5" dirty="0"/>
              <a:t>el</a:t>
            </a:r>
            <a:r>
              <a:rPr dirty="0"/>
              <a:t>o</a:t>
            </a:r>
            <a:r>
              <a:rPr spc="5" dirty="0"/>
              <a:t>p</a:t>
            </a:r>
            <a:r>
              <a:rPr spc="-25" dirty="0"/>
              <a:t>m</a:t>
            </a:r>
            <a:r>
              <a:rPr spc="0" dirty="0"/>
              <a:t>e</a:t>
            </a:r>
            <a:r>
              <a:rPr spc="-15" dirty="0"/>
              <a:t>n</a:t>
            </a:r>
            <a:r>
              <a:rPr spc="-5" dirty="0"/>
              <a:t>t Se</a:t>
            </a:r>
            <a:r>
              <a:rPr spc="5" dirty="0"/>
              <a:t>r</a:t>
            </a:r>
            <a:r>
              <a:rPr spc="-15" dirty="0"/>
              <a:t>v</a:t>
            </a:r>
            <a:r>
              <a:rPr spc="-5" dirty="0"/>
              <a:t>ice</a:t>
            </a:r>
            <a:r>
              <a:rPr spc="0" dirty="0"/>
              <a:t>s</a:t>
            </a:r>
            <a:r>
              <a:rPr spc="-5" dirty="0">
                <a:latin typeface="Wingdings"/>
                <a:cs typeface="Wingdings"/>
              </a:rPr>
              <a:t></a:t>
            </a:r>
            <a:r>
              <a:rPr dirty="0"/>
              <a:t> 80</a:t>
            </a:r>
            <a:r>
              <a:rPr spc="-5" dirty="0"/>
              <a:t>1</a:t>
            </a:r>
            <a:r>
              <a:rPr spc="5" dirty="0"/>
              <a:t> </a:t>
            </a:r>
            <a:r>
              <a:rPr spc="-20" dirty="0"/>
              <a:t>F</a:t>
            </a:r>
            <a:r>
              <a:rPr dirty="0"/>
              <a:t>o</a:t>
            </a:r>
            <a:r>
              <a:rPr spc="-15" dirty="0"/>
              <a:t>u</a:t>
            </a:r>
            <a:r>
              <a:rPr spc="-5" dirty="0"/>
              <a:t>rth</a:t>
            </a:r>
            <a:r>
              <a:rPr spc="-10" dirty="0"/>
              <a:t> </a:t>
            </a:r>
            <a:r>
              <a:rPr spc="-5" dirty="0"/>
              <a:t>Street</a:t>
            </a:r>
            <a:r>
              <a:rPr dirty="0"/>
              <a:t> </a:t>
            </a:r>
            <a:r>
              <a:rPr spc="-5" dirty="0"/>
              <a:t>Ma</a:t>
            </a:r>
            <a:r>
              <a:rPr dirty="0"/>
              <a:t>rb</a:t>
            </a:r>
            <a:r>
              <a:rPr spc="-5" dirty="0"/>
              <a:t>le</a:t>
            </a:r>
            <a:r>
              <a:rPr dirty="0"/>
              <a:t> </a:t>
            </a:r>
            <a:r>
              <a:rPr spc="-5" dirty="0"/>
              <a:t>Fal</a:t>
            </a:r>
            <a:r>
              <a:rPr dirty="0"/>
              <a:t>l</a:t>
            </a:r>
            <a:r>
              <a:rPr spc="-10" dirty="0"/>
              <a:t>s</a:t>
            </a:r>
            <a:r>
              <a:rPr spc="-5" dirty="0"/>
              <a:t>,</a:t>
            </a:r>
            <a:r>
              <a:rPr spc="-10" dirty="0"/>
              <a:t> </a:t>
            </a:r>
            <a:r>
              <a:rPr spc="-65" dirty="0"/>
              <a:t>T</a:t>
            </a:r>
            <a:r>
              <a:rPr spc="-5" dirty="0"/>
              <a:t>e</a:t>
            </a:r>
            <a:r>
              <a:rPr spc="-25" dirty="0"/>
              <a:t>x</a:t>
            </a:r>
            <a:r>
              <a:rPr spc="-5" dirty="0"/>
              <a:t>as </a:t>
            </a:r>
            <a:r>
              <a:rPr dirty="0"/>
              <a:t>7865</a:t>
            </a:r>
            <a:r>
              <a:rPr spc="-5" dirty="0"/>
              <a:t>4</a:t>
            </a:r>
            <a:r>
              <a:rPr dirty="0"/>
              <a:t> </a:t>
            </a:r>
            <a:r>
              <a:rPr spc="5" dirty="0"/>
              <a:t> </a:t>
            </a:r>
            <a:r>
              <a:rPr spc="-5" dirty="0">
                <a:latin typeface="Wingdings"/>
                <a:cs typeface="Wingdings"/>
              </a:rPr>
              <a:t></a:t>
            </a:r>
            <a:r>
              <a:rPr dirty="0"/>
              <a:t> P</a:t>
            </a:r>
            <a:r>
              <a:rPr spc="-15" dirty="0"/>
              <a:t>h</a:t>
            </a:r>
            <a:r>
              <a:rPr dirty="0"/>
              <a:t>o</a:t>
            </a:r>
            <a:r>
              <a:rPr spc="-15" dirty="0"/>
              <a:t>n</a:t>
            </a:r>
            <a:r>
              <a:rPr spc="-5" dirty="0"/>
              <a:t>e:</a:t>
            </a:r>
            <a:r>
              <a:rPr dirty="0"/>
              <a:t> </a:t>
            </a:r>
            <a:r>
              <a:rPr spc="-5" dirty="0"/>
              <a:t>(</a:t>
            </a:r>
            <a:r>
              <a:rPr dirty="0"/>
              <a:t>830</a:t>
            </a:r>
            <a:r>
              <a:rPr spc="-5" dirty="0"/>
              <a:t>)</a:t>
            </a:r>
            <a:r>
              <a:rPr dirty="0"/>
              <a:t> </a:t>
            </a:r>
            <a:r>
              <a:rPr spc="-15" dirty="0"/>
              <a:t>7</a:t>
            </a:r>
            <a:r>
              <a:rPr dirty="0"/>
              <a:t>9</a:t>
            </a:r>
            <a:r>
              <a:rPr spc="-5" dirty="0"/>
              <a:t>8-</a:t>
            </a:r>
            <a:r>
              <a:rPr dirty="0"/>
              <a:t>709</a:t>
            </a:r>
            <a:r>
              <a:rPr spc="-5" dirty="0"/>
              <a:t>5 </a:t>
            </a:r>
            <a:r>
              <a:rPr spc="-5" dirty="0">
                <a:latin typeface="Wingdings"/>
                <a:cs typeface="Wingdings"/>
              </a:rPr>
              <a:t></a:t>
            </a:r>
            <a:r>
              <a:rPr spc="-5" dirty="0"/>
              <a:t>Fa</a:t>
            </a:r>
            <a:r>
              <a:rPr spc="-15" dirty="0"/>
              <a:t>x</a:t>
            </a:r>
            <a:r>
              <a:rPr spc="-5" dirty="0"/>
              <a:t>: </a:t>
            </a:r>
            <a:r>
              <a:rPr dirty="0"/>
              <a:t>(830</a:t>
            </a:r>
            <a:r>
              <a:rPr spc="-5" dirty="0"/>
              <a:t>)</a:t>
            </a:r>
            <a:r>
              <a:rPr dirty="0"/>
              <a:t> </a:t>
            </a:r>
            <a:r>
              <a:rPr spc="-15" dirty="0"/>
              <a:t>7</a:t>
            </a:r>
            <a:r>
              <a:rPr dirty="0"/>
              <a:t>9</a:t>
            </a:r>
            <a:r>
              <a:rPr spc="-5" dirty="0"/>
              <a:t>8-</a:t>
            </a:r>
            <a:r>
              <a:rPr dirty="0"/>
              <a:t>85</a:t>
            </a:r>
            <a:r>
              <a:rPr spc="-15" dirty="0"/>
              <a:t>5</a:t>
            </a:r>
            <a:r>
              <a:rPr spc="-5" dirty="0"/>
              <a:t>8</a:t>
            </a:r>
            <a:endParaRPr sz="100">
              <a:latin typeface="Wingdings"/>
              <a:cs typeface="Wingdings"/>
            </a:endParaRPr>
          </a:p>
          <a:p>
            <a:pPr algn="ctr">
              <a:lnSpc>
                <a:spcPts val="1175"/>
              </a:lnSpc>
            </a:pPr>
            <a:r>
              <a:rPr spc="-5" dirty="0"/>
              <a:t>www.marblefallstx.gov</a:t>
            </a:r>
          </a:p>
          <a:p>
            <a:pPr marR="276860" algn="ctr">
              <a:lnSpc>
                <a:spcPct val="100000"/>
              </a:lnSpc>
              <a:spcBef>
                <a:spcPts val="130"/>
              </a:spcBef>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409563" y="457200"/>
            <a:ext cx="0" cy="8792210"/>
          </a:xfrm>
          <a:custGeom>
            <a:avLst/>
            <a:gdLst/>
            <a:ahLst/>
            <a:cxnLst/>
            <a:rect l="l" t="t" r="r" b="b"/>
            <a:pathLst>
              <a:path h="8792210">
                <a:moveTo>
                  <a:pt x="0" y="0"/>
                </a:moveTo>
                <a:lnTo>
                  <a:pt x="0" y="8791638"/>
                </a:lnTo>
              </a:path>
            </a:pathLst>
          </a:custGeom>
          <a:ln w="3175">
            <a:solidFill>
              <a:srgbClr val="636B85"/>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10/28/2025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algn="ctr">
              <a:lnSpc>
                <a:spcPts val="1085"/>
              </a:lnSpc>
            </a:pPr>
            <a:r>
              <a:rPr sz="100" spc="-10" dirty="0">
                <a:latin typeface="Symbol"/>
                <a:cs typeface="Symbol"/>
              </a:rPr>
              <a:t></a:t>
            </a:r>
            <a:r>
              <a:rPr spc="-5" dirty="0"/>
              <a:t>De</a:t>
            </a:r>
            <a:r>
              <a:rPr spc="-10" dirty="0"/>
              <a:t>v</a:t>
            </a:r>
            <a:r>
              <a:rPr spc="-5" dirty="0"/>
              <a:t>el</a:t>
            </a:r>
            <a:r>
              <a:rPr dirty="0"/>
              <a:t>o</a:t>
            </a:r>
            <a:r>
              <a:rPr spc="5" dirty="0"/>
              <a:t>p</a:t>
            </a:r>
            <a:r>
              <a:rPr spc="-25" dirty="0"/>
              <a:t>m</a:t>
            </a:r>
            <a:r>
              <a:rPr spc="0" dirty="0"/>
              <a:t>e</a:t>
            </a:r>
            <a:r>
              <a:rPr spc="-15" dirty="0"/>
              <a:t>n</a:t>
            </a:r>
            <a:r>
              <a:rPr spc="-5" dirty="0"/>
              <a:t>t Se</a:t>
            </a:r>
            <a:r>
              <a:rPr spc="5" dirty="0"/>
              <a:t>r</a:t>
            </a:r>
            <a:r>
              <a:rPr spc="-15" dirty="0"/>
              <a:t>v</a:t>
            </a:r>
            <a:r>
              <a:rPr spc="-5" dirty="0"/>
              <a:t>ice</a:t>
            </a:r>
            <a:r>
              <a:rPr spc="0" dirty="0"/>
              <a:t>s</a:t>
            </a:r>
            <a:r>
              <a:rPr spc="-5" dirty="0">
                <a:latin typeface="Wingdings"/>
                <a:cs typeface="Wingdings"/>
              </a:rPr>
              <a:t></a:t>
            </a:r>
            <a:r>
              <a:rPr dirty="0"/>
              <a:t> 80</a:t>
            </a:r>
            <a:r>
              <a:rPr spc="-5" dirty="0"/>
              <a:t>1</a:t>
            </a:r>
            <a:r>
              <a:rPr spc="5" dirty="0"/>
              <a:t> </a:t>
            </a:r>
            <a:r>
              <a:rPr spc="-20" dirty="0"/>
              <a:t>F</a:t>
            </a:r>
            <a:r>
              <a:rPr dirty="0"/>
              <a:t>o</a:t>
            </a:r>
            <a:r>
              <a:rPr spc="-15" dirty="0"/>
              <a:t>u</a:t>
            </a:r>
            <a:r>
              <a:rPr spc="-5" dirty="0"/>
              <a:t>rth</a:t>
            </a:r>
            <a:r>
              <a:rPr spc="-10" dirty="0"/>
              <a:t> </a:t>
            </a:r>
            <a:r>
              <a:rPr spc="-5" dirty="0"/>
              <a:t>Street</a:t>
            </a:r>
            <a:r>
              <a:rPr dirty="0"/>
              <a:t> </a:t>
            </a:r>
            <a:r>
              <a:rPr spc="-5" dirty="0"/>
              <a:t>Ma</a:t>
            </a:r>
            <a:r>
              <a:rPr dirty="0"/>
              <a:t>rb</a:t>
            </a:r>
            <a:r>
              <a:rPr spc="-5" dirty="0"/>
              <a:t>le</a:t>
            </a:r>
            <a:r>
              <a:rPr dirty="0"/>
              <a:t> </a:t>
            </a:r>
            <a:r>
              <a:rPr spc="-5" dirty="0"/>
              <a:t>Fal</a:t>
            </a:r>
            <a:r>
              <a:rPr dirty="0"/>
              <a:t>l</a:t>
            </a:r>
            <a:r>
              <a:rPr spc="-10" dirty="0"/>
              <a:t>s</a:t>
            </a:r>
            <a:r>
              <a:rPr spc="-5" dirty="0"/>
              <a:t>,</a:t>
            </a:r>
            <a:r>
              <a:rPr spc="-10" dirty="0"/>
              <a:t> </a:t>
            </a:r>
            <a:r>
              <a:rPr spc="-65" dirty="0"/>
              <a:t>T</a:t>
            </a:r>
            <a:r>
              <a:rPr spc="-5" dirty="0"/>
              <a:t>e</a:t>
            </a:r>
            <a:r>
              <a:rPr spc="-25" dirty="0"/>
              <a:t>x</a:t>
            </a:r>
            <a:r>
              <a:rPr spc="-5" dirty="0"/>
              <a:t>as </a:t>
            </a:r>
            <a:r>
              <a:rPr dirty="0"/>
              <a:t>7865</a:t>
            </a:r>
            <a:r>
              <a:rPr spc="-5" dirty="0"/>
              <a:t>4</a:t>
            </a:r>
            <a:r>
              <a:rPr dirty="0"/>
              <a:t> </a:t>
            </a:r>
            <a:r>
              <a:rPr spc="5" dirty="0"/>
              <a:t> </a:t>
            </a:r>
            <a:r>
              <a:rPr spc="-5" dirty="0">
                <a:latin typeface="Wingdings"/>
                <a:cs typeface="Wingdings"/>
              </a:rPr>
              <a:t></a:t>
            </a:r>
            <a:r>
              <a:rPr dirty="0"/>
              <a:t> P</a:t>
            </a:r>
            <a:r>
              <a:rPr spc="-15" dirty="0"/>
              <a:t>h</a:t>
            </a:r>
            <a:r>
              <a:rPr dirty="0"/>
              <a:t>o</a:t>
            </a:r>
            <a:r>
              <a:rPr spc="-15" dirty="0"/>
              <a:t>n</a:t>
            </a:r>
            <a:r>
              <a:rPr spc="-5" dirty="0"/>
              <a:t>e:</a:t>
            </a:r>
            <a:r>
              <a:rPr dirty="0"/>
              <a:t> </a:t>
            </a:r>
            <a:r>
              <a:rPr spc="-5" dirty="0"/>
              <a:t>(</a:t>
            </a:r>
            <a:r>
              <a:rPr dirty="0"/>
              <a:t>830</a:t>
            </a:r>
            <a:r>
              <a:rPr spc="-5" dirty="0"/>
              <a:t>)</a:t>
            </a:r>
            <a:r>
              <a:rPr dirty="0"/>
              <a:t> </a:t>
            </a:r>
            <a:r>
              <a:rPr spc="-15" dirty="0"/>
              <a:t>7</a:t>
            </a:r>
            <a:r>
              <a:rPr dirty="0"/>
              <a:t>9</a:t>
            </a:r>
            <a:r>
              <a:rPr spc="-5" dirty="0"/>
              <a:t>8-</a:t>
            </a:r>
            <a:r>
              <a:rPr dirty="0"/>
              <a:t>709</a:t>
            </a:r>
            <a:r>
              <a:rPr spc="-5" dirty="0"/>
              <a:t>5 </a:t>
            </a:r>
            <a:r>
              <a:rPr spc="-5" dirty="0">
                <a:latin typeface="Wingdings"/>
                <a:cs typeface="Wingdings"/>
              </a:rPr>
              <a:t></a:t>
            </a:r>
            <a:r>
              <a:rPr spc="-5" dirty="0"/>
              <a:t>Fa</a:t>
            </a:r>
            <a:r>
              <a:rPr spc="-15" dirty="0"/>
              <a:t>x</a:t>
            </a:r>
            <a:r>
              <a:rPr spc="-5" dirty="0"/>
              <a:t>: </a:t>
            </a:r>
            <a:r>
              <a:rPr dirty="0"/>
              <a:t>(830</a:t>
            </a:r>
            <a:r>
              <a:rPr spc="-5" dirty="0"/>
              <a:t>)</a:t>
            </a:r>
            <a:r>
              <a:rPr dirty="0"/>
              <a:t> </a:t>
            </a:r>
            <a:r>
              <a:rPr spc="-15" dirty="0"/>
              <a:t>7</a:t>
            </a:r>
            <a:r>
              <a:rPr dirty="0"/>
              <a:t>9</a:t>
            </a:r>
            <a:r>
              <a:rPr spc="-5" dirty="0"/>
              <a:t>8-</a:t>
            </a:r>
            <a:r>
              <a:rPr dirty="0"/>
              <a:t>85</a:t>
            </a:r>
            <a:r>
              <a:rPr spc="-15" dirty="0"/>
              <a:t>5</a:t>
            </a:r>
            <a:r>
              <a:rPr spc="-5" dirty="0"/>
              <a:t>8</a:t>
            </a:r>
            <a:endParaRPr sz="100">
              <a:latin typeface="Wingdings"/>
              <a:cs typeface="Wingdings"/>
            </a:endParaRPr>
          </a:p>
          <a:p>
            <a:pPr algn="ctr">
              <a:lnSpc>
                <a:spcPts val="1175"/>
              </a:lnSpc>
            </a:pPr>
            <a:r>
              <a:rPr spc="-5" dirty="0"/>
              <a:t>www.marblefallstx.gov</a:t>
            </a:r>
          </a:p>
          <a:p>
            <a:pPr marR="276860" algn="ctr">
              <a:lnSpc>
                <a:spcPct val="100000"/>
              </a:lnSpc>
              <a:spcBef>
                <a:spcPts val="130"/>
              </a:spcBef>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mbria"/>
                <a:cs typeface="Cambria"/>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10/28/2025</a:t>
            </a:fld>
            <a:endParaRPr lang="en-US"/>
          </a:p>
        </p:txBody>
      </p:sp>
      <p:sp>
        <p:nvSpPr>
          <p:cNvPr id="7" name="Holder 7"/>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algn="ctr">
              <a:lnSpc>
                <a:spcPts val="1085"/>
              </a:lnSpc>
            </a:pPr>
            <a:r>
              <a:rPr sz="100" spc="-10" dirty="0">
                <a:latin typeface="Symbol"/>
                <a:cs typeface="Symbol"/>
              </a:rPr>
              <a:t></a:t>
            </a:r>
            <a:r>
              <a:rPr spc="-5" dirty="0"/>
              <a:t>De</a:t>
            </a:r>
            <a:r>
              <a:rPr spc="-10" dirty="0"/>
              <a:t>v</a:t>
            </a:r>
            <a:r>
              <a:rPr spc="-5" dirty="0"/>
              <a:t>el</a:t>
            </a:r>
            <a:r>
              <a:rPr dirty="0"/>
              <a:t>o</a:t>
            </a:r>
            <a:r>
              <a:rPr spc="5" dirty="0"/>
              <a:t>p</a:t>
            </a:r>
            <a:r>
              <a:rPr spc="-25" dirty="0"/>
              <a:t>m</a:t>
            </a:r>
            <a:r>
              <a:rPr spc="0" dirty="0"/>
              <a:t>e</a:t>
            </a:r>
            <a:r>
              <a:rPr spc="-15" dirty="0"/>
              <a:t>n</a:t>
            </a:r>
            <a:r>
              <a:rPr spc="-5" dirty="0"/>
              <a:t>t Se</a:t>
            </a:r>
            <a:r>
              <a:rPr spc="5" dirty="0"/>
              <a:t>r</a:t>
            </a:r>
            <a:r>
              <a:rPr spc="-15" dirty="0"/>
              <a:t>v</a:t>
            </a:r>
            <a:r>
              <a:rPr spc="-5" dirty="0"/>
              <a:t>ice</a:t>
            </a:r>
            <a:r>
              <a:rPr spc="0" dirty="0"/>
              <a:t>s</a:t>
            </a:r>
            <a:r>
              <a:rPr spc="-5" dirty="0">
                <a:latin typeface="Wingdings"/>
                <a:cs typeface="Wingdings"/>
              </a:rPr>
              <a:t></a:t>
            </a:r>
            <a:r>
              <a:rPr dirty="0"/>
              <a:t> 80</a:t>
            </a:r>
            <a:r>
              <a:rPr spc="-5" dirty="0"/>
              <a:t>1</a:t>
            </a:r>
            <a:r>
              <a:rPr spc="5" dirty="0"/>
              <a:t> </a:t>
            </a:r>
            <a:r>
              <a:rPr spc="-20" dirty="0"/>
              <a:t>F</a:t>
            </a:r>
            <a:r>
              <a:rPr dirty="0"/>
              <a:t>o</a:t>
            </a:r>
            <a:r>
              <a:rPr spc="-15" dirty="0"/>
              <a:t>u</a:t>
            </a:r>
            <a:r>
              <a:rPr spc="-5" dirty="0"/>
              <a:t>rth</a:t>
            </a:r>
            <a:r>
              <a:rPr spc="-10" dirty="0"/>
              <a:t> </a:t>
            </a:r>
            <a:r>
              <a:rPr spc="-5" dirty="0"/>
              <a:t>Street</a:t>
            </a:r>
            <a:r>
              <a:rPr dirty="0"/>
              <a:t> </a:t>
            </a:r>
            <a:r>
              <a:rPr spc="-5" dirty="0"/>
              <a:t>Ma</a:t>
            </a:r>
            <a:r>
              <a:rPr dirty="0"/>
              <a:t>rb</a:t>
            </a:r>
            <a:r>
              <a:rPr spc="-5" dirty="0"/>
              <a:t>le</a:t>
            </a:r>
            <a:r>
              <a:rPr dirty="0"/>
              <a:t> </a:t>
            </a:r>
            <a:r>
              <a:rPr spc="-5" dirty="0"/>
              <a:t>Fal</a:t>
            </a:r>
            <a:r>
              <a:rPr dirty="0"/>
              <a:t>l</a:t>
            </a:r>
            <a:r>
              <a:rPr spc="-10" dirty="0"/>
              <a:t>s</a:t>
            </a:r>
            <a:r>
              <a:rPr spc="-5" dirty="0"/>
              <a:t>,</a:t>
            </a:r>
            <a:r>
              <a:rPr spc="-10" dirty="0"/>
              <a:t> </a:t>
            </a:r>
            <a:r>
              <a:rPr spc="-65" dirty="0"/>
              <a:t>T</a:t>
            </a:r>
            <a:r>
              <a:rPr spc="-5" dirty="0"/>
              <a:t>e</a:t>
            </a:r>
            <a:r>
              <a:rPr spc="-25" dirty="0"/>
              <a:t>x</a:t>
            </a:r>
            <a:r>
              <a:rPr spc="-5" dirty="0"/>
              <a:t>as </a:t>
            </a:r>
            <a:r>
              <a:rPr dirty="0"/>
              <a:t>7865</a:t>
            </a:r>
            <a:r>
              <a:rPr spc="-5" dirty="0"/>
              <a:t>4</a:t>
            </a:r>
            <a:r>
              <a:rPr dirty="0"/>
              <a:t> </a:t>
            </a:r>
            <a:r>
              <a:rPr spc="5" dirty="0"/>
              <a:t> </a:t>
            </a:r>
            <a:r>
              <a:rPr spc="-5" dirty="0">
                <a:latin typeface="Wingdings"/>
                <a:cs typeface="Wingdings"/>
              </a:rPr>
              <a:t></a:t>
            </a:r>
            <a:r>
              <a:rPr dirty="0"/>
              <a:t> P</a:t>
            </a:r>
            <a:r>
              <a:rPr spc="-15" dirty="0"/>
              <a:t>h</a:t>
            </a:r>
            <a:r>
              <a:rPr dirty="0"/>
              <a:t>o</a:t>
            </a:r>
            <a:r>
              <a:rPr spc="-15" dirty="0"/>
              <a:t>n</a:t>
            </a:r>
            <a:r>
              <a:rPr spc="-5" dirty="0"/>
              <a:t>e:</a:t>
            </a:r>
            <a:r>
              <a:rPr dirty="0"/>
              <a:t> </a:t>
            </a:r>
            <a:r>
              <a:rPr spc="-5" dirty="0"/>
              <a:t>(</a:t>
            </a:r>
            <a:r>
              <a:rPr dirty="0"/>
              <a:t>830</a:t>
            </a:r>
            <a:r>
              <a:rPr spc="-5" dirty="0"/>
              <a:t>)</a:t>
            </a:r>
            <a:r>
              <a:rPr dirty="0"/>
              <a:t> </a:t>
            </a:r>
            <a:r>
              <a:rPr spc="-15" dirty="0"/>
              <a:t>7</a:t>
            </a:r>
            <a:r>
              <a:rPr dirty="0"/>
              <a:t>9</a:t>
            </a:r>
            <a:r>
              <a:rPr spc="-5" dirty="0"/>
              <a:t>8-</a:t>
            </a:r>
            <a:r>
              <a:rPr dirty="0"/>
              <a:t>709</a:t>
            </a:r>
            <a:r>
              <a:rPr spc="-5" dirty="0"/>
              <a:t>5 </a:t>
            </a:r>
            <a:r>
              <a:rPr spc="-5" dirty="0">
                <a:latin typeface="Wingdings"/>
                <a:cs typeface="Wingdings"/>
              </a:rPr>
              <a:t></a:t>
            </a:r>
            <a:r>
              <a:rPr spc="-5" dirty="0"/>
              <a:t>Fa</a:t>
            </a:r>
            <a:r>
              <a:rPr spc="-15" dirty="0"/>
              <a:t>x</a:t>
            </a:r>
            <a:r>
              <a:rPr spc="-5" dirty="0"/>
              <a:t>: </a:t>
            </a:r>
            <a:r>
              <a:rPr dirty="0"/>
              <a:t>(830</a:t>
            </a:r>
            <a:r>
              <a:rPr spc="-5" dirty="0"/>
              <a:t>)</a:t>
            </a:r>
            <a:r>
              <a:rPr dirty="0"/>
              <a:t> </a:t>
            </a:r>
            <a:r>
              <a:rPr spc="-15" dirty="0"/>
              <a:t>7</a:t>
            </a:r>
            <a:r>
              <a:rPr dirty="0"/>
              <a:t>9</a:t>
            </a:r>
            <a:r>
              <a:rPr spc="-5" dirty="0"/>
              <a:t>8-</a:t>
            </a:r>
            <a:r>
              <a:rPr dirty="0"/>
              <a:t>85</a:t>
            </a:r>
            <a:r>
              <a:rPr spc="-15" dirty="0"/>
              <a:t>5</a:t>
            </a:r>
            <a:r>
              <a:rPr spc="-5" dirty="0"/>
              <a:t>8</a:t>
            </a:r>
            <a:endParaRPr sz="100">
              <a:latin typeface="Wingdings"/>
              <a:cs typeface="Wingdings"/>
            </a:endParaRPr>
          </a:p>
          <a:p>
            <a:pPr algn="ctr">
              <a:lnSpc>
                <a:spcPts val="1175"/>
              </a:lnSpc>
            </a:pPr>
            <a:r>
              <a:rPr spc="-5" dirty="0"/>
              <a:t>www.marblefallstx.gov</a:t>
            </a:r>
          </a:p>
          <a:p>
            <a:pPr marR="276860" algn="ctr">
              <a:lnSpc>
                <a:spcPct val="100000"/>
              </a:lnSpc>
              <a:spcBef>
                <a:spcPts val="130"/>
              </a:spcBef>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10/28/2025</a:t>
            </a:fld>
            <a:endParaRPr lang="en-US"/>
          </a:p>
        </p:txBody>
      </p:sp>
      <p:sp>
        <p:nvSpPr>
          <p:cNvPr id="5" name="Holder 5"/>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algn="ctr">
              <a:lnSpc>
                <a:spcPts val="1085"/>
              </a:lnSpc>
            </a:pPr>
            <a:r>
              <a:rPr sz="100" spc="-10" dirty="0">
                <a:latin typeface="Symbol"/>
                <a:cs typeface="Symbol"/>
              </a:rPr>
              <a:t></a:t>
            </a:r>
            <a:r>
              <a:rPr spc="-5" dirty="0"/>
              <a:t>De</a:t>
            </a:r>
            <a:r>
              <a:rPr spc="-10" dirty="0"/>
              <a:t>v</a:t>
            </a:r>
            <a:r>
              <a:rPr spc="-5" dirty="0"/>
              <a:t>el</a:t>
            </a:r>
            <a:r>
              <a:rPr dirty="0"/>
              <a:t>o</a:t>
            </a:r>
            <a:r>
              <a:rPr spc="5" dirty="0"/>
              <a:t>p</a:t>
            </a:r>
            <a:r>
              <a:rPr spc="-25" dirty="0"/>
              <a:t>m</a:t>
            </a:r>
            <a:r>
              <a:rPr spc="0" dirty="0"/>
              <a:t>e</a:t>
            </a:r>
            <a:r>
              <a:rPr spc="-15" dirty="0"/>
              <a:t>n</a:t>
            </a:r>
            <a:r>
              <a:rPr spc="-5" dirty="0"/>
              <a:t>t Se</a:t>
            </a:r>
            <a:r>
              <a:rPr spc="5" dirty="0"/>
              <a:t>r</a:t>
            </a:r>
            <a:r>
              <a:rPr spc="-15" dirty="0"/>
              <a:t>v</a:t>
            </a:r>
            <a:r>
              <a:rPr spc="-5" dirty="0"/>
              <a:t>ice</a:t>
            </a:r>
            <a:r>
              <a:rPr spc="0" dirty="0"/>
              <a:t>s</a:t>
            </a:r>
            <a:r>
              <a:rPr spc="-5" dirty="0">
                <a:latin typeface="Wingdings"/>
                <a:cs typeface="Wingdings"/>
              </a:rPr>
              <a:t></a:t>
            </a:r>
            <a:r>
              <a:rPr dirty="0"/>
              <a:t> 80</a:t>
            </a:r>
            <a:r>
              <a:rPr spc="-5" dirty="0"/>
              <a:t>1</a:t>
            </a:r>
            <a:r>
              <a:rPr spc="5" dirty="0"/>
              <a:t> </a:t>
            </a:r>
            <a:r>
              <a:rPr spc="-20" dirty="0"/>
              <a:t>F</a:t>
            </a:r>
            <a:r>
              <a:rPr dirty="0"/>
              <a:t>o</a:t>
            </a:r>
            <a:r>
              <a:rPr spc="-15" dirty="0"/>
              <a:t>u</a:t>
            </a:r>
            <a:r>
              <a:rPr spc="-5" dirty="0"/>
              <a:t>rth</a:t>
            </a:r>
            <a:r>
              <a:rPr spc="-10" dirty="0"/>
              <a:t> </a:t>
            </a:r>
            <a:r>
              <a:rPr spc="-5" dirty="0"/>
              <a:t>Street</a:t>
            </a:r>
            <a:r>
              <a:rPr dirty="0"/>
              <a:t> </a:t>
            </a:r>
            <a:r>
              <a:rPr spc="-5" dirty="0"/>
              <a:t>Ma</a:t>
            </a:r>
            <a:r>
              <a:rPr dirty="0"/>
              <a:t>rb</a:t>
            </a:r>
            <a:r>
              <a:rPr spc="-5" dirty="0"/>
              <a:t>le</a:t>
            </a:r>
            <a:r>
              <a:rPr dirty="0"/>
              <a:t> </a:t>
            </a:r>
            <a:r>
              <a:rPr spc="-5" dirty="0"/>
              <a:t>Fal</a:t>
            </a:r>
            <a:r>
              <a:rPr dirty="0"/>
              <a:t>l</a:t>
            </a:r>
            <a:r>
              <a:rPr spc="-10" dirty="0"/>
              <a:t>s</a:t>
            </a:r>
            <a:r>
              <a:rPr spc="-5" dirty="0"/>
              <a:t>,</a:t>
            </a:r>
            <a:r>
              <a:rPr spc="-10" dirty="0"/>
              <a:t> </a:t>
            </a:r>
            <a:r>
              <a:rPr spc="-65" dirty="0"/>
              <a:t>T</a:t>
            </a:r>
            <a:r>
              <a:rPr spc="-5" dirty="0"/>
              <a:t>e</a:t>
            </a:r>
            <a:r>
              <a:rPr spc="-25" dirty="0"/>
              <a:t>x</a:t>
            </a:r>
            <a:r>
              <a:rPr spc="-5" dirty="0"/>
              <a:t>as </a:t>
            </a:r>
            <a:r>
              <a:rPr dirty="0"/>
              <a:t>7865</a:t>
            </a:r>
            <a:r>
              <a:rPr spc="-5" dirty="0"/>
              <a:t>4</a:t>
            </a:r>
            <a:r>
              <a:rPr dirty="0"/>
              <a:t> </a:t>
            </a:r>
            <a:r>
              <a:rPr spc="5" dirty="0"/>
              <a:t> </a:t>
            </a:r>
            <a:r>
              <a:rPr spc="-5" dirty="0">
                <a:latin typeface="Wingdings"/>
                <a:cs typeface="Wingdings"/>
              </a:rPr>
              <a:t></a:t>
            </a:r>
            <a:r>
              <a:rPr dirty="0"/>
              <a:t> P</a:t>
            </a:r>
            <a:r>
              <a:rPr spc="-15" dirty="0"/>
              <a:t>h</a:t>
            </a:r>
            <a:r>
              <a:rPr dirty="0"/>
              <a:t>o</a:t>
            </a:r>
            <a:r>
              <a:rPr spc="-15" dirty="0"/>
              <a:t>n</a:t>
            </a:r>
            <a:r>
              <a:rPr spc="-5" dirty="0"/>
              <a:t>e:</a:t>
            </a:r>
            <a:r>
              <a:rPr dirty="0"/>
              <a:t> </a:t>
            </a:r>
            <a:r>
              <a:rPr spc="-5" dirty="0"/>
              <a:t>(</a:t>
            </a:r>
            <a:r>
              <a:rPr dirty="0"/>
              <a:t>830</a:t>
            </a:r>
            <a:r>
              <a:rPr spc="-5" dirty="0"/>
              <a:t>)</a:t>
            </a:r>
            <a:r>
              <a:rPr dirty="0"/>
              <a:t> </a:t>
            </a:r>
            <a:r>
              <a:rPr spc="-15" dirty="0"/>
              <a:t>7</a:t>
            </a:r>
            <a:r>
              <a:rPr dirty="0"/>
              <a:t>9</a:t>
            </a:r>
            <a:r>
              <a:rPr spc="-5" dirty="0"/>
              <a:t>8-</a:t>
            </a:r>
            <a:r>
              <a:rPr dirty="0"/>
              <a:t>709</a:t>
            </a:r>
            <a:r>
              <a:rPr spc="-5" dirty="0"/>
              <a:t>5 </a:t>
            </a:r>
            <a:r>
              <a:rPr spc="-5" dirty="0">
                <a:latin typeface="Wingdings"/>
                <a:cs typeface="Wingdings"/>
              </a:rPr>
              <a:t></a:t>
            </a:r>
            <a:r>
              <a:rPr spc="-5" dirty="0"/>
              <a:t>Fa</a:t>
            </a:r>
            <a:r>
              <a:rPr spc="-15" dirty="0"/>
              <a:t>x</a:t>
            </a:r>
            <a:r>
              <a:rPr spc="-5" dirty="0"/>
              <a:t>: </a:t>
            </a:r>
            <a:r>
              <a:rPr dirty="0"/>
              <a:t>(830</a:t>
            </a:r>
            <a:r>
              <a:rPr spc="-5" dirty="0"/>
              <a:t>)</a:t>
            </a:r>
            <a:r>
              <a:rPr dirty="0"/>
              <a:t> </a:t>
            </a:r>
            <a:r>
              <a:rPr spc="-15" dirty="0"/>
              <a:t>7</a:t>
            </a:r>
            <a:r>
              <a:rPr dirty="0"/>
              <a:t>9</a:t>
            </a:r>
            <a:r>
              <a:rPr spc="-5" dirty="0"/>
              <a:t>8-</a:t>
            </a:r>
            <a:r>
              <a:rPr dirty="0"/>
              <a:t>85</a:t>
            </a:r>
            <a:r>
              <a:rPr spc="-15" dirty="0"/>
              <a:t>5</a:t>
            </a:r>
            <a:r>
              <a:rPr spc="-5" dirty="0"/>
              <a:t>8</a:t>
            </a:r>
            <a:endParaRPr sz="100">
              <a:latin typeface="Wingdings"/>
              <a:cs typeface="Wingdings"/>
            </a:endParaRPr>
          </a:p>
          <a:p>
            <a:pPr algn="ctr">
              <a:lnSpc>
                <a:spcPts val="1175"/>
              </a:lnSpc>
            </a:pPr>
            <a:r>
              <a:rPr spc="-5" dirty="0"/>
              <a:t>www.marblefallstx.gov</a:t>
            </a:r>
          </a:p>
          <a:p>
            <a:pPr marR="276860" algn="ctr">
              <a:lnSpc>
                <a:spcPct val="100000"/>
              </a:lnSpc>
              <a:spcBef>
                <a:spcPts val="130"/>
              </a:spcBef>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10/28/2025</a:t>
            </a:fld>
            <a:endParaRPr lang="en-US"/>
          </a:p>
        </p:txBody>
      </p:sp>
      <p:sp>
        <p:nvSpPr>
          <p:cNvPr id="4" name="Holder 4"/>
          <p:cNvSpPr>
            <a:spLocks noGrp="1"/>
          </p:cNvSpPr>
          <p:nvPr>
            <p:ph type="sldNum" sz="quarter" idx="7"/>
          </p:nvPr>
        </p:nvSpPr>
        <p:spPr/>
        <p:txBody>
          <a:bodyPr lIns="0" tIns="0" rIns="0" bIns="0"/>
          <a:lstStyle>
            <a:lvl1pPr>
              <a:defRPr sz="1000" b="0" i="0">
                <a:solidFill>
                  <a:schemeClr val="tx1"/>
                </a:solidFill>
                <a:latin typeface="Times New Roman"/>
                <a:cs typeface="Times New Roman"/>
              </a:defRPr>
            </a:lvl1pPr>
          </a:lstStyle>
          <a:p>
            <a:pPr algn="ctr">
              <a:lnSpc>
                <a:spcPts val="1085"/>
              </a:lnSpc>
            </a:pPr>
            <a:r>
              <a:rPr sz="100" spc="-10" dirty="0">
                <a:latin typeface="Symbol"/>
                <a:cs typeface="Symbol"/>
              </a:rPr>
              <a:t></a:t>
            </a:r>
            <a:r>
              <a:rPr spc="-5" dirty="0"/>
              <a:t>De</a:t>
            </a:r>
            <a:r>
              <a:rPr spc="-10" dirty="0"/>
              <a:t>v</a:t>
            </a:r>
            <a:r>
              <a:rPr spc="-5" dirty="0"/>
              <a:t>el</a:t>
            </a:r>
            <a:r>
              <a:rPr dirty="0"/>
              <a:t>o</a:t>
            </a:r>
            <a:r>
              <a:rPr spc="5" dirty="0"/>
              <a:t>p</a:t>
            </a:r>
            <a:r>
              <a:rPr spc="-25" dirty="0"/>
              <a:t>m</a:t>
            </a:r>
            <a:r>
              <a:rPr spc="0" dirty="0"/>
              <a:t>e</a:t>
            </a:r>
            <a:r>
              <a:rPr spc="-15" dirty="0"/>
              <a:t>n</a:t>
            </a:r>
            <a:r>
              <a:rPr spc="-5" dirty="0"/>
              <a:t>t Se</a:t>
            </a:r>
            <a:r>
              <a:rPr spc="5" dirty="0"/>
              <a:t>r</a:t>
            </a:r>
            <a:r>
              <a:rPr spc="-15" dirty="0"/>
              <a:t>v</a:t>
            </a:r>
            <a:r>
              <a:rPr spc="-5" dirty="0"/>
              <a:t>ice</a:t>
            </a:r>
            <a:r>
              <a:rPr spc="0" dirty="0"/>
              <a:t>s</a:t>
            </a:r>
            <a:r>
              <a:rPr spc="-5" dirty="0">
                <a:latin typeface="Wingdings"/>
                <a:cs typeface="Wingdings"/>
              </a:rPr>
              <a:t></a:t>
            </a:r>
            <a:r>
              <a:rPr dirty="0"/>
              <a:t> 80</a:t>
            </a:r>
            <a:r>
              <a:rPr spc="-5" dirty="0"/>
              <a:t>1</a:t>
            </a:r>
            <a:r>
              <a:rPr spc="5" dirty="0"/>
              <a:t> </a:t>
            </a:r>
            <a:r>
              <a:rPr spc="-20" dirty="0"/>
              <a:t>F</a:t>
            </a:r>
            <a:r>
              <a:rPr dirty="0"/>
              <a:t>o</a:t>
            </a:r>
            <a:r>
              <a:rPr spc="-15" dirty="0"/>
              <a:t>u</a:t>
            </a:r>
            <a:r>
              <a:rPr spc="-5" dirty="0"/>
              <a:t>rth</a:t>
            </a:r>
            <a:r>
              <a:rPr spc="-10" dirty="0"/>
              <a:t> </a:t>
            </a:r>
            <a:r>
              <a:rPr spc="-5" dirty="0"/>
              <a:t>Street</a:t>
            </a:r>
            <a:r>
              <a:rPr dirty="0"/>
              <a:t> </a:t>
            </a:r>
            <a:r>
              <a:rPr spc="-5" dirty="0"/>
              <a:t>Ma</a:t>
            </a:r>
            <a:r>
              <a:rPr dirty="0"/>
              <a:t>rb</a:t>
            </a:r>
            <a:r>
              <a:rPr spc="-5" dirty="0"/>
              <a:t>le</a:t>
            </a:r>
            <a:r>
              <a:rPr dirty="0"/>
              <a:t> </a:t>
            </a:r>
            <a:r>
              <a:rPr spc="-5" dirty="0"/>
              <a:t>Fal</a:t>
            </a:r>
            <a:r>
              <a:rPr dirty="0"/>
              <a:t>l</a:t>
            </a:r>
            <a:r>
              <a:rPr spc="-10" dirty="0"/>
              <a:t>s</a:t>
            </a:r>
            <a:r>
              <a:rPr spc="-5" dirty="0"/>
              <a:t>,</a:t>
            </a:r>
            <a:r>
              <a:rPr spc="-10" dirty="0"/>
              <a:t> </a:t>
            </a:r>
            <a:r>
              <a:rPr spc="-65" dirty="0"/>
              <a:t>T</a:t>
            </a:r>
            <a:r>
              <a:rPr spc="-5" dirty="0"/>
              <a:t>e</a:t>
            </a:r>
            <a:r>
              <a:rPr spc="-25" dirty="0"/>
              <a:t>x</a:t>
            </a:r>
            <a:r>
              <a:rPr spc="-5" dirty="0"/>
              <a:t>as </a:t>
            </a:r>
            <a:r>
              <a:rPr dirty="0"/>
              <a:t>7865</a:t>
            </a:r>
            <a:r>
              <a:rPr spc="-5" dirty="0"/>
              <a:t>4</a:t>
            </a:r>
            <a:r>
              <a:rPr dirty="0"/>
              <a:t> </a:t>
            </a:r>
            <a:r>
              <a:rPr spc="5" dirty="0"/>
              <a:t> </a:t>
            </a:r>
            <a:r>
              <a:rPr spc="-5" dirty="0">
                <a:latin typeface="Wingdings"/>
                <a:cs typeface="Wingdings"/>
              </a:rPr>
              <a:t></a:t>
            </a:r>
            <a:r>
              <a:rPr dirty="0"/>
              <a:t> P</a:t>
            </a:r>
            <a:r>
              <a:rPr spc="-15" dirty="0"/>
              <a:t>h</a:t>
            </a:r>
            <a:r>
              <a:rPr dirty="0"/>
              <a:t>o</a:t>
            </a:r>
            <a:r>
              <a:rPr spc="-15" dirty="0"/>
              <a:t>n</a:t>
            </a:r>
            <a:r>
              <a:rPr spc="-5" dirty="0"/>
              <a:t>e:</a:t>
            </a:r>
            <a:r>
              <a:rPr dirty="0"/>
              <a:t> </a:t>
            </a:r>
            <a:r>
              <a:rPr spc="-5" dirty="0"/>
              <a:t>(</a:t>
            </a:r>
            <a:r>
              <a:rPr dirty="0"/>
              <a:t>830</a:t>
            </a:r>
            <a:r>
              <a:rPr spc="-5" dirty="0"/>
              <a:t>)</a:t>
            </a:r>
            <a:r>
              <a:rPr dirty="0"/>
              <a:t> </a:t>
            </a:r>
            <a:r>
              <a:rPr spc="-15" dirty="0"/>
              <a:t>7</a:t>
            </a:r>
            <a:r>
              <a:rPr dirty="0"/>
              <a:t>9</a:t>
            </a:r>
            <a:r>
              <a:rPr spc="-5" dirty="0"/>
              <a:t>8-</a:t>
            </a:r>
            <a:r>
              <a:rPr dirty="0"/>
              <a:t>709</a:t>
            </a:r>
            <a:r>
              <a:rPr spc="-5" dirty="0"/>
              <a:t>5 </a:t>
            </a:r>
            <a:r>
              <a:rPr spc="-5" dirty="0">
                <a:latin typeface="Wingdings"/>
                <a:cs typeface="Wingdings"/>
              </a:rPr>
              <a:t></a:t>
            </a:r>
            <a:r>
              <a:rPr spc="-5" dirty="0"/>
              <a:t>Fa</a:t>
            </a:r>
            <a:r>
              <a:rPr spc="-15" dirty="0"/>
              <a:t>x</a:t>
            </a:r>
            <a:r>
              <a:rPr spc="-5" dirty="0"/>
              <a:t>: </a:t>
            </a:r>
            <a:r>
              <a:rPr dirty="0"/>
              <a:t>(830</a:t>
            </a:r>
            <a:r>
              <a:rPr spc="-5" dirty="0"/>
              <a:t>)</a:t>
            </a:r>
            <a:r>
              <a:rPr dirty="0"/>
              <a:t> </a:t>
            </a:r>
            <a:r>
              <a:rPr spc="-15" dirty="0"/>
              <a:t>7</a:t>
            </a:r>
            <a:r>
              <a:rPr dirty="0"/>
              <a:t>9</a:t>
            </a:r>
            <a:r>
              <a:rPr spc="-5" dirty="0"/>
              <a:t>8-</a:t>
            </a:r>
            <a:r>
              <a:rPr dirty="0"/>
              <a:t>85</a:t>
            </a:r>
            <a:r>
              <a:rPr spc="-15" dirty="0"/>
              <a:t>5</a:t>
            </a:r>
            <a:r>
              <a:rPr spc="-5" dirty="0"/>
              <a:t>8</a:t>
            </a:r>
            <a:endParaRPr sz="100">
              <a:latin typeface="Wingdings"/>
              <a:cs typeface="Wingdings"/>
            </a:endParaRPr>
          </a:p>
          <a:p>
            <a:pPr algn="ctr">
              <a:lnSpc>
                <a:spcPts val="1175"/>
              </a:lnSpc>
            </a:pPr>
            <a:r>
              <a:rPr spc="-5" dirty="0"/>
              <a:t>www.marblefallstx.gov</a:t>
            </a:r>
          </a:p>
          <a:p>
            <a:pPr marR="276860" algn="ctr">
              <a:lnSpc>
                <a:spcPct val="100000"/>
              </a:lnSpc>
              <a:spcBef>
                <a:spcPts val="130"/>
              </a:spcBef>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97710" y="758190"/>
            <a:ext cx="3776979" cy="1062355"/>
          </a:xfrm>
          <a:prstGeom prst="rect">
            <a:avLst/>
          </a:prstGeom>
        </p:spPr>
        <p:txBody>
          <a:bodyPr wrap="square" lIns="0" tIns="0" rIns="0" bIns="0">
            <a:spAutoFit/>
          </a:bodyPr>
          <a:lstStyle>
            <a:lvl1pPr>
              <a:defRPr sz="3600" b="0" i="0">
                <a:solidFill>
                  <a:schemeClr val="tx1"/>
                </a:solidFill>
                <a:latin typeface="Cambria"/>
                <a:cs typeface="Cambria"/>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10/28/2025</a:t>
            </a:fld>
            <a:endParaRPr lang="en-US"/>
          </a:p>
        </p:txBody>
      </p:sp>
      <p:sp>
        <p:nvSpPr>
          <p:cNvPr id="6" name="Holder 6"/>
          <p:cNvSpPr>
            <a:spLocks noGrp="1"/>
          </p:cNvSpPr>
          <p:nvPr>
            <p:ph type="sldNum" sz="quarter" idx="7"/>
          </p:nvPr>
        </p:nvSpPr>
        <p:spPr>
          <a:xfrm>
            <a:off x="859332" y="9487572"/>
            <a:ext cx="6055995" cy="482600"/>
          </a:xfrm>
          <a:prstGeom prst="rect">
            <a:avLst/>
          </a:prstGeom>
        </p:spPr>
        <p:txBody>
          <a:bodyPr wrap="square" lIns="0" tIns="0" rIns="0" bIns="0">
            <a:spAutoFit/>
          </a:bodyPr>
          <a:lstStyle>
            <a:lvl1pPr>
              <a:defRPr sz="1000" b="0" i="0">
                <a:solidFill>
                  <a:schemeClr val="tx1"/>
                </a:solidFill>
                <a:latin typeface="Times New Roman"/>
                <a:cs typeface="Times New Roman"/>
              </a:defRPr>
            </a:lvl1pPr>
          </a:lstStyle>
          <a:p>
            <a:pPr algn="ctr">
              <a:lnSpc>
                <a:spcPts val="1085"/>
              </a:lnSpc>
            </a:pPr>
            <a:r>
              <a:rPr sz="100" spc="-10" dirty="0">
                <a:latin typeface="Symbol"/>
                <a:cs typeface="Symbol"/>
              </a:rPr>
              <a:t></a:t>
            </a:r>
            <a:r>
              <a:rPr spc="-5" dirty="0"/>
              <a:t>De</a:t>
            </a:r>
            <a:r>
              <a:rPr spc="-10" dirty="0"/>
              <a:t>v</a:t>
            </a:r>
            <a:r>
              <a:rPr spc="-5" dirty="0"/>
              <a:t>el</a:t>
            </a:r>
            <a:r>
              <a:rPr dirty="0"/>
              <a:t>o</a:t>
            </a:r>
            <a:r>
              <a:rPr spc="5" dirty="0"/>
              <a:t>p</a:t>
            </a:r>
            <a:r>
              <a:rPr spc="-25" dirty="0"/>
              <a:t>m</a:t>
            </a:r>
            <a:r>
              <a:rPr spc="0" dirty="0"/>
              <a:t>e</a:t>
            </a:r>
            <a:r>
              <a:rPr spc="-15" dirty="0"/>
              <a:t>n</a:t>
            </a:r>
            <a:r>
              <a:rPr spc="-5" dirty="0"/>
              <a:t>t Se</a:t>
            </a:r>
            <a:r>
              <a:rPr spc="5" dirty="0"/>
              <a:t>r</a:t>
            </a:r>
            <a:r>
              <a:rPr spc="-15" dirty="0"/>
              <a:t>v</a:t>
            </a:r>
            <a:r>
              <a:rPr spc="-5" dirty="0"/>
              <a:t>ice</a:t>
            </a:r>
            <a:r>
              <a:rPr spc="0" dirty="0"/>
              <a:t>s</a:t>
            </a:r>
            <a:r>
              <a:rPr spc="-5" dirty="0">
                <a:latin typeface="Wingdings"/>
                <a:cs typeface="Wingdings"/>
              </a:rPr>
              <a:t></a:t>
            </a:r>
            <a:r>
              <a:rPr dirty="0"/>
              <a:t> 80</a:t>
            </a:r>
            <a:r>
              <a:rPr spc="-5" dirty="0"/>
              <a:t>1</a:t>
            </a:r>
            <a:r>
              <a:rPr spc="5" dirty="0"/>
              <a:t> </a:t>
            </a:r>
            <a:r>
              <a:rPr spc="-20" dirty="0"/>
              <a:t>F</a:t>
            </a:r>
            <a:r>
              <a:rPr dirty="0"/>
              <a:t>o</a:t>
            </a:r>
            <a:r>
              <a:rPr spc="-15" dirty="0"/>
              <a:t>u</a:t>
            </a:r>
            <a:r>
              <a:rPr spc="-5" dirty="0"/>
              <a:t>rth</a:t>
            </a:r>
            <a:r>
              <a:rPr spc="-10" dirty="0"/>
              <a:t> </a:t>
            </a:r>
            <a:r>
              <a:rPr spc="-5" dirty="0"/>
              <a:t>Street</a:t>
            </a:r>
            <a:r>
              <a:rPr dirty="0"/>
              <a:t> </a:t>
            </a:r>
            <a:r>
              <a:rPr spc="-5" dirty="0"/>
              <a:t>Ma</a:t>
            </a:r>
            <a:r>
              <a:rPr dirty="0"/>
              <a:t>rb</a:t>
            </a:r>
            <a:r>
              <a:rPr spc="-5" dirty="0"/>
              <a:t>le</a:t>
            </a:r>
            <a:r>
              <a:rPr dirty="0"/>
              <a:t> </a:t>
            </a:r>
            <a:r>
              <a:rPr spc="-5" dirty="0"/>
              <a:t>Fal</a:t>
            </a:r>
            <a:r>
              <a:rPr dirty="0"/>
              <a:t>l</a:t>
            </a:r>
            <a:r>
              <a:rPr spc="-10" dirty="0"/>
              <a:t>s</a:t>
            </a:r>
            <a:r>
              <a:rPr spc="-5" dirty="0"/>
              <a:t>,</a:t>
            </a:r>
            <a:r>
              <a:rPr spc="-10" dirty="0"/>
              <a:t> </a:t>
            </a:r>
            <a:r>
              <a:rPr spc="-65" dirty="0"/>
              <a:t>T</a:t>
            </a:r>
            <a:r>
              <a:rPr spc="-5" dirty="0"/>
              <a:t>e</a:t>
            </a:r>
            <a:r>
              <a:rPr spc="-25" dirty="0"/>
              <a:t>x</a:t>
            </a:r>
            <a:r>
              <a:rPr spc="-5" dirty="0"/>
              <a:t>as </a:t>
            </a:r>
            <a:r>
              <a:rPr dirty="0"/>
              <a:t>7865</a:t>
            </a:r>
            <a:r>
              <a:rPr spc="-5" dirty="0"/>
              <a:t>4</a:t>
            </a:r>
            <a:r>
              <a:rPr dirty="0"/>
              <a:t> </a:t>
            </a:r>
            <a:r>
              <a:rPr spc="5" dirty="0"/>
              <a:t> </a:t>
            </a:r>
            <a:r>
              <a:rPr spc="-5" dirty="0">
                <a:latin typeface="Wingdings"/>
                <a:cs typeface="Wingdings"/>
              </a:rPr>
              <a:t></a:t>
            </a:r>
            <a:r>
              <a:rPr dirty="0"/>
              <a:t> P</a:t>
            </a:r>
            <a:r>
              <a:rPr spc="-15" dirty="0"/>
              <a:t>h</a:t>
            </a:r>
            <a:r>
              <a:rPr dirty="0"/>
              <a:t>o</a:t>
            </a:r>
            <a:r>
              <a:rPr spc="-15" dirty="0"/>
              <a:t>n</a:t>
            </a:r>
            <a:r>
              <a:rPr spc="-5" dirty="0"/>
              <a:t>e:</a:t>
            </a:r>
            <a:r>
              <a:rPr dirty="0"/>
              <a:t> </a:t>
            </a:r>
            <a:r>
              <a:rPr spc="-5" dirty="0"/>
              <a:t>(</a:t>
            </a:r>
            <a:r>
              <a:rPr dirty="0"/>
              <a:t>830</a:t>
            </a:r>
            <a:r>
              <a:rPr spc="-5" dirty="0"/>
              <a:t>)</a:t>
            </a:r>
            <a:r>
              <a:rPr dirty="0"/>
              <a:t> </a:t>
            </a:r>
            <a:r>
              <a:rPr spc="-15" dirty="0"/>
              <a:t>7</a:t>
            </a:r>
            <a:r>
              <a:rPr dirty="0"/>
              <a:t>9</a:t>
            </a:r>
            <a:r>
              <a:rPr spc="-5" dirty="0"/>
              <a:t>8-</a:t>
            </a:r>
            <a:r>
              <a:rPr dirty="0"/>
              <a:t>709</a:t>
            </a:r>
            <a:r>
              <a:rPr spc="-5" dirty="0"/>
              <a:t>5 </a:t>
            </a:r>
            <a:r>
              <a:rPr spc="-5" dirty="0">
                <a:latin typeface="Wingdings"/>
                <a:cs typeface="Wingdings"/>
              </a:rPr>
              <a:t></a:t>
            </a:r>
            <a:r>
              <a:rPr spc="-5" dirty="0"/>
              <a:t>Fa</a:t>
            </a:r>
            <a:r>
              <a:rPr spc="-15" dirty="0"/>
              <a:t>x</a:t>
            </a:r>
            <a:r>
              <a:rPr spc="-5" dirty="0"/>
              <a:t>: </a:t>
            </a:r>
            <a:r>
              <a:rPr dirty="0"/>
              <a:t>(830</a:t>
            </a:r>
            <a:r>
              <a:rPr spc="-5" dirty="0"/>
              <a:t>)</a:t>
            </a:r>
            <a:r>
              <a:rPr dirty="0"/>
              <a:t> </a:t>
            </a:r>
            <a:r>
              <a:rPr spc="-15" dirty="0"/>
              <a:t>7</a:t>
            </a:r>
            <a:r>
              <a:rPr dirty="0"/>
              <a:t>9</a:t>
            </a:r>
            <a:r>
              <a:rPr spc="-5" dirty="0"/>
              <a:t>8-</a:t>
            </a:r>
            <a:r>
              <a:rPr dirty="0"/>
              <a:t>85</a:t>
            </a:r>
            <a:r>
              <a:rPr spc="-15" dirty="0"/>
              <a:t>5</a:t>
            </a:r>
            <a:r>
              <a:rPr spc="-5" dirty="0"/>
              <a:t>8</a:t>
            </a:r>
            <a:endParaRPr sz="100">
              <a:latin typeface="Wingdings"/>
              <a:cs typeface="Wingdings"/>
            </a:endParaRPr>
          </a:p>
          <a:p>
            <a:pPr algn="ctr">
              <a:lnSpc>
                <a:spcPts val="1175"/>
              </a:lnSpc>
            </a:pPr>
            <a:r>
              <a:rPr spc="-5" dirty="0"/>
              <a:t>www.marblefallstx.gov</a:t>
            </a:r>
          </a:p>
          <a:p>
            <a:pPr marR="276860" algn="ctr">
              <a:lnSpc>
                <a:spcPct val="100000"/>
              </a:lnSpc>
              <a:spcBef>
                <a:spcPts val="130"/>
              </a:spcBef>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cwwa.co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mailto:contactus@acwwa.com"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www.acwwa.com/"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acwwa.com/DocumentCenter/Home/View/155" TargetMode="External"/><Relationship Id="rId2" Type="http://schemas.openxmlformats.org/officeDocument/2006/relationships/hyperlink" Target="http://www.acwwa.com/" TargetMode="Externa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acwwa.com/2205/Water-Quality" TargetMode="External"/><Relationship Id="rId2" Type="http://schemas.openxmlformats.org/officeDocument/2006/relationships/hyperlink" Target="http://www.acwwa.com/" TargetMode="Externa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acwwa.com/" TargetMode="Externa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198111"/>
            <a:ext cx="190500" cy="190500"/>
          </a:xfrm>
          <a:custGeom>
            <a:avLst/>
            <a:gdLst/>
            <a:ahLst/>
            <a:cxnLst/>
            <a:rect l="l" t="t" r="r" b="b"/>
            <a:pathLst>
              <a:path w="190500" h="190500">
                <a:moveTo>
                  <a:pt x="95250" y="0"/>
                </a:moveTo>
                <a:lnTo>
                  <a:pt x="58169" y="7489"/>
                </a:lnTo>
                <a:lnTo>
                  <a:pt x="27893" y="27908"/>
                </a:lnTo>
                <a:lnTo>
                  <a:pt x="7483" y="58185"/>
                </a:lnTo>
                <a:lnTo>
                  <a:pt x="0" y="95250"/>
                </a:lnTo>
                <a:lnTo>
                  <a:pt x="7483" y="132367"/>
                </a:lnTo>
                <a:lnTo>
                  <a:pt x="27893" y="162639"/>
                </a:lnTo>
                <a:lnTo>
                  <a:pt x="58169" y="183028"/>
                </a:lnTo>
                <a:lnTo>
                  <a:pt x="95250" y="190500"/>
                </a:lnTo>
                <a:lnTo>
                  <a:pt x="132330" y="183028"/>
                </a:lnTo>
                <a:lnTo>
                  <a:pt x="162606" y="162639"/>
                </a:lnTo>
                <a:lnTo>
                  <a:pt x="183016" y="132367"/>
                </a:lnTo>
                <a:lnTo>
                  <a:pt x="190500" y="95250"/>
                </a:lnTo>
                <a:lnTo>
                  <a:pt x="183016" y="58185"/>
                </a:lnTo>
                <a:lnTo>
                  <a:pt x="162606" y="27908"/>
                </a:lnTo>
                <a:lnTo>
                  <a:pt x="132330" y="7489"/>
                </a:lnTo>
                <a:lnTo>
                  <a:pt x="95250" y="0"/>
                </a:lnTo>
                <a:close/>
              </a:path>
            </a:pathLst>
          </a:custGeom>
          <a:solidFill>
            <a:srgbClr val="8BACAD"/>
          </a:solidFill>
        </p:spPr>
        <p:txBody>
          <a:bodyPr wrap="square" lIns="0" tIns="0" rIns="0" bIns="0" rtlCol="0"/>
          <a:lstStyle/>
          <a:p>
            <a:endParaRPr/>
          </a:p>
        </p:txBody>
      </p:sp>
      <p:sp>
        <p:nvSpPr>
          <p:cNvPr id="3" name="object 3"/>
          <p:cNvSpPr/>
          <p:nvPr/>
        </p:nvSpPr>
        <p:spPr>
          <a:xfrm>
            <a:off x="457200" y="4541011"/>
            <a:ext cx="190500" cy="190500"/>
          </a:xfrm>
          <a:custGeom>
            <a:avLst/>
            <a:gdLst/>
            <a:ahLst/>
            <a:cxnLst/>
            <a:rect l="l" t="t" r="r" b="b"/>
            <a:pathLst>
              <a:path w="190500" h="190500">
                <a:moveTo>
                  <a:pt x="95250" y="0"/>
                </a:moveTo>
                <a:lnTo>
                  <a:pt x="58169" y="7489"/>
                </a:lnTo>
                <a:lnTo>
                  <a:pt x="27893" y="27908"/>
                </a:lnTo>
                <a:lnTo>
                  <a:pt x="7483" y="58185"/>
                </a:lnTo>
                <a:lnTo>
                  <a:pt x="0" y="95250"/>
                </a:lnTo>
                <a:lnTo>
                  <a:pt x="7483" y="132367"/>
                </a:lnTo>
                <a:lnTo>
                  <a:pt x="27893" y="162639"/>
                </a:lnTo>
                <a:lnTo>
                  <a:pt x="58169" y="183028"/>
                </a:lnTo>
                <a:lnTo>
                  <a:pt x="95250" y="190500"/>
                </a:lnTo>
                <a:lnTo>
                  <a:pt x="132330" y="183028"/>
                </a:lnTo>
                <a:lnTo>
                  <a:pt x="162606" y="162639"/>
                </a:lnTo>
                <a:lnTo>
                  <a:pt x="183016" y="132367"/>
                </a:lnTo>
                <a:lnTo>
                  <a:pt x="190500" y="95250"/>
                </a:lnTo>
                <a:lnTo>
                  <a:pt x="183016" y="58185"/>
                </a:lnTo>
                <a:lnTo>
                  <a:pt x="162606" y="27908"/>
                </a:lnTo>
                <a:lnTo>
                  <a:pt x="132330" y="7489"/>
                </a:lnTo>
                <a:lnTo>
                  <a:pt x="95250" y="0"/>
                </a:lnTo>
                <a:close/>
              </a:path>
            </a:pathLst>
          </a:custGeom>
          <a:solidFill>
            <a:srgbClr val="8BACAD"/>
          </a:solidFill>
        </p:spPr>
        <p:txBody>
          <a:bodyPr wrap="square" lIns="0" tIns="0" rIns="0" bIns="0" rtlCol="0"/>
          <a:lstStyle/>
          <a:p>
            <a:endParaRPr/>
          </a:p>
        </p:txBody>
      </p:sp>
      <p:sp>
        <p:nvSpPr>
          <p:cNvPr id="4" name="object 4"/>
          <p:cNvSpPr/>
          <p:nvPr/>
        </p:nvSpPr>
        <p:spPr>
          <a:xfrm>
            <a:off x="457200" y="4883911"/>
            <a:ext cx="190500" cy="190500"/>
          </a:xfrm>
          <a:custGeom>
            <a:avLst/>
            <a:gdLst/>
            <a:ahLst/>
            <a:cxnLst/>
            <a:rect l="l" t="t" r="r" b="b"/>
            <a:pathLst>
              <a:path w="190500" h="190500">
                <a:moveTo>
                  <a:pt x="95250" y="0"/>
                </a:moveTo>
                <a:lnTo>
                  <a:pt x="58169" y="7489"/>
                </a:lnTo>
                <a:lnTo>
                  <a:pt x="27893" y="27908"/>
                </a:lnTo>
                <a:lnTo>
                  <a:pt x="7483" y="58185"/>
                </a:lnTo>
                <a:lnTo>
                  <a:pt x="0" y="95250"/>
                </a:lnTo>
                <a:lnTo>
                  <a:pt x="7483" y="132367"/>
                </a:lnTo>
                <a:lnTo>
                  <a:pt x="27893" y="162639"/>
                </a:lnTo>
                <a:lnTo>
                  <a:pt x="58169" y="183028"/>
                </a:lnTo>
                <a:lnTo>
                  <a:pt x="95250" y="190500"/>
                </a:lnTo>
                <a:lnTo>
                  <a:pt x="132330" y="183028"/>
                </a:lnTo>
                <a:lnTo>
                  <a:pt x="162606" y="162639"/>
                </a:lnTo>
                <a:lnTo>
                  <a:pt x="183016" y="132367"/>
                </a:lnTo>
                <a:lnTo>
                  <a:pt x="190500" y="95250"/>
                </a:lnTo>
                <a:lnTo>
                  <a:pt x="183016" y="58185"/>
                </a:lnTo>
                <a:lnTo>
                  <a:pt x="162606" y="27908"/>
                </a:lnTo>
                <a:lnTo>
                  <a:pt x="132330" y="7489"/>
                </a:lnTo>
                <a:lnTo>
                  <a:pt x="95250" y="0"/>
                </a:lnTo>
                <a:close/>
              </a:path>
            </a:pathLst>
          </a:custGeom>
          <a:solidFill>
            <a:srgbClr val="8BACAD"/>
          </a:solidFill>
        </p:spPr>
        <p:txBody>
          <a:bodyPr wrap="square" lIns="0" tIns="0" rIns="0" bIns="0" rtlCol="0"/>
          <a:lstStyle/>
          <a:p>
            <a:endParaRPr/>
          </a:p>
        </p:txBody>
      </p:sp>
      <p:sp>
        <p:nvSpPr>
          <p:cNvPr id="5" name="object 5"/>
          <p:cNvSpPr/>
          <p:nvPr/>
        </p:nvSpPr>
        <p:spPr>
          <a:xfrm>
            <a:off x="457200" y="200025"/>
            <a:ext cx="3429000" cy="77470"/>
          </a:xfrm>
          <a:custGeom>
            <a:avLst/>
            <a:gdLst/>
            <a:ahLst/>
            <a:cxnLst/>
            <a:rect l="l" t="t" r="r" b="b"/>
            <a:pathLst>
              <a:path w="3429000" h="77470">
                <a:moveTo>
                  <a:pt x="0" y="77343"/>
                </a:moveTo>
                <a:lnTo>
                  <a:pt x="3429000" y="77343"/>
                </a:lnTo>
                <a:lnTo>
                  <a:pt x="3429000" y="0"/>
                </a:lnTo>
                <a:lnTo>
                  <a:pt x="0" y="0"/>
                </a:lnTo>
                <a:lnTo>
                  <a:pt x="0" y="77343"/>
                </a:lnTo>
                <a:close/>
              </a:path>
            </a:pathLst>
          </a:custGeom>
          <a:solidFill>
            <a:schemeClr val="tx2">
              <a:lumMod val="60000"/>
              <a:lumOff val="40000"/>
            </a:schemeClr>
          </a:solidFill>
        </p:spPr>
        <p:txBody>
          <a:bodyPr wrap="square" lIns="0" tIns="0" rIns="0" bIns="0" rtlCol="0"/>
          <a:lstStyle/>
          <a:p>
            <a:endParaRPr/>
          </a:p>
        </p:txBody>
      </p:sp>
      <p:sp>
        <p:nvSpPr>
          <p:cNvPr id="6" name="object 6"/>
          <p:cNvSpPr/>
          <p:nvPr/>
        </p:nvSpPr>
        <p:spPr>
          <a:xfrm>
            <a:off x="7092950" y="5310149"/>
            <a:ext cx="222250" cy="38735"/>
          </a:xfrm>
          <a:custGeom>
            <a:avLst/>
            <a:gdLst/>
            <a:ahLst/>
            <a:cxnLst/>
            <a:rect l="l" t="t" r="r" b="b"/>
            <a:pathLst>
              <a:path w="222250" h="38735">
                <a:moveTo>
                  <a:pt x="0" y="38735"/>
                </a:moveTo>
                <a:lnTo>
                  <a:pt x="222250" y="38735"/>
                </a:lnTo>
                <a:lnTo>
                  <a:pt x="222250" y="0"/>
                </a:lnTo>
                <a:lnTo>
                  <a:pt x="0" y="0"/>
                </a:lnTo>
                <a:lnTo>
                  <a:pt x="0" y="38735"/>
                </a:lnTo>
                <a:close/>
              </a:path>
            </a:pathLst>
          </a:custGeom>
          <a:solidFill>
            <a:srgbClr val="636B85"/>
          </a:solidFill>
        </p:spPr>
        <p:txBody>
          <a:bodyPr wrap="square" lIns="0" tIns="0" rIns="0" bIns="0" rtlCol="0"/>
          <a:lstStyle/>
          <a:p>
            <a:endParaRPr/>
          </a:p>
        </p:txBody>
      </p:sp>
      <p:sp>
        <p:nvSpPr>
          <p:cNvPr id="7" name="object 7"/>
          <p:cNvSpPr/>
          <p:nvPr/>
        </p:nvSpPr>
        <p:spPr>
          <a:xfrm>
            <a:off x="7092950" y="4300601"/>
            <a:ext cx="222250" cy="38735"/>
          </a:xfrm>
          <a:custGeom>
            <a:avLst/>
            <a:gdLst/>
            <a:ahLst/>
            <a:cxnLst/>
            <a:rect l="l" t="t" r="r" b="b"/>
            <a:pathLst>
              <a:path w="222250" h="38735">
                <a:moveTo>
                  <a:pt x="0" y="38608"/>
                </a:moveTo>
                <a:lnTo>
                  <a:pt x="222250" y="38608"/>
                </a:lnTo>
                <a:lnTo>
                  <a:pt x="222250" y="0"/>
                </a:lnTo>
                <a:lnTo>
                  <a:pt x="0" y="0"/>
                </a:lnTo>
                <a:lnTo>
                  <a:pt x="0" y="38608"/>
                </a:lnTo>
                <a:close/>
              </a:path>
            </a:pathLst>
          </a:custGeom>
          <a:solidFill>
            <a:srgbClr val="636B85"/>
          </a:solidFill>
        </p:spPr>
        <p:txBody>
          <a:bodyPr wrap="square" lIns="0" tIns="0" rIns="0" bIns="0" rtlCol="0"/>
          <a:lstStyle/>
          <a:p>
            <a:endParaRPr/>
          </a:p>
        </p:txBody>
      </p:sp>
      <p:sp>
        <p:nvSpPr>
          <p:cNvPr id="8" name="object 8"/>
          <p:cNvSpPr/>
          <p:nvPr/>
        </p:nvSpPr>
        <p:spPr>
          <a:xfrm>
            <a:off x="7092950" y="4643501"/>
            <a:ext cx="222250" cy="38735"/>
          </a:xfrm>
          <a:custGeom>
            <a:avLst/>
            <a:gdLst/>
            <a:ahLst/>
            <a:cxnLst/>
            <a:rect l="l" t="t" r="r" b="b"/>
            <a:pathLst>
              <a:path w="222250" h="38735">
                <a:moveTo>
                  <a:pt x="0" y="38608"/>
                </a:moveTo>
                <a:lnTo>
                  <a:pt x="222250" y="38608"/>
                </a:lnTo>
                <a:lnTo>
                  <a:pt x="222250" y="0"/>
                </a:lnTo>
                <a:lnTo>
                  <a:pt x="0" y="0"/>
                </a:lnTo>
                <a:lnTo>
                  <a:pt x="0" y="38608"/>
                </a:lnTo>
                <a:close/>
              </a:path>
            </a:pathLst>
          </a:custGeom>
          <a:solidFill>
            <a:srgbClr val="636B85"/>
          </a:solidFill>
        </p:spPr>
        <p:txBody>
          <a:bodyPr wrap="square" lIns="0" tIns="0" rIns="0" bIns="0" rtlCol="0"/>
          <a:lstStyle/>
          <a:p>
            <a:endParaRPr/>
          </a:p>
        </p:txBody>
      </p:sp>
      <p:sp>
        <p:nvSpPr>
          <p:cNvPr id="9" name="object 9"/>
          <p:cNvSpPr/>
          <p:nvPr/>
        </p:nvSpPr>
        <p:spPr>
          <a:xfrm>
            <a:off x="7092950" y="4986401"/>
            <a:ext cx="222250" cy="38735"/>
          </a:xfrm>
          <a:custGeom>
            <a:avLst/>
            <a:gdLst/>
            <a:ahLst/>
            <a:cxnLst/>
            <a:rect l="l" t="t" r="r" b="b"/>
            <a:pathLst>
              <a:path w="222250" h="38735">
                <a:moveTo>
                  <a:pt x="0" y="38608"/>
                </a:moveTo>
                <a:lnTo>
                  <a:pt x="222250" y="38608"/>
                </a:lnTo>
                <a:lnTo>
                  <a:pt x="222250" y="0"/>
                </a:lnTo>
                <a:lnTo>
                  <a:pt x="0" y="0"/>
                </a:lnTo>
                <a:lnTo>
                  <a:pt x="0" y="38608"/>
                </a:lnTo>
                <a:close/>
              </a:path>
            </a:pathLst>
          </a:custGeom>
          <a:solidFill>
            <a:srgbClr val="636B85"/>
          </a:solidFill>
        </p:spPr>
        <p:txBody>
          <a:bodyPr wrap="square" lIns="0" tIns="0" rIns="0" bIns="0" rtlCol="0"/>
          <a:lstStyle/>
          <a:p>
            <a:endParaRPr/>
          </a:p>
        </p:txBody>
      </p:sp>
      <p:sp>
        <p:nvSpPr>
          <p:cNvPr id="10" name="object 10"/>
          <p:cNvSpPr/>
          <p:nvPr/>
        </p:nvSpPr>
        <p:spPr>
          <a:xfrm>
            <a:off x="3886200" y="8975496"/>
            <a:ext cx="3206750" cy="222250"/>
          </a:xfrm>
          <a:custGeom>
            <a:avLst/>
            <a:gdLst/>
            <a:ahLst/>
            <a:cxnLst/>
            <a:rect l="l" t="t" r="r" b="b"/>
            <a:pathLst>
              <a:path w="3206750" h="222250">
                <a:moveTo>
                  <a:pt x="0" y="222250"/>
                </a:moveTo>
                <a:lnTo>
                  <a:pt x="3206750" y="222250"/>
                </a:lnTo>
                <a:lnTo>
                  <a:pt x="3206750" y="0"/>
                </a:lnTo>
                <a:lnTo>
                  <a:pt x="0" y="0"/>
                </a:lnTo>
                <a:lnTo>
                  <a:pt x="0" y="222250"/>
                </a:lnTo>
                <a:close/>
              </a:path>
            </a:pathLst>
          </a:custGeom>
          <a:solidFill>
            <a:schemeClr val="tx2">
              <a:lumMod val="20000"/>
              <a:lumOff val="80000"/>
            </a:schemeClr>
          </a:solidFill>
        </p:spPr>
        <p:txBody>
          <a:bodyPr wrap="square" lIns="0" tIns="0" rIns="0" bIns="0" rtlCol="0"/>
          <a:lstStyle/>
          <a:p>
            <a:endParaRPr/>
          </a:p>
        </p:txBody>
      </p:sp>
      <p:sp>
        <p:nvSpPr>
          <p:cNvPr id="11" name="object 11"/>
          <p:cNvSpPr/>
          <p:nvPr/>
        </p:nvSpPr>
        <p:spPr>
          <a:xfrm>
            <a:off x="2571763" y="1912398"/>
            <a:ext cx="2628874" cy="1714500"/>
          </a:xfrm>
          <a:prstGeom prst="rect">
            <a:avLst/>
          </a:prstGeom>
          <a:blipFill>
            <a:blip r:embed="rId2" cstate="print"/>
            <a:stretch>
              <a:fillRect/>
            </a:stretch>
          </a:blipFill>
        </p:spPr>
        <p:txBody>
          <a:bodyPr wrap="square" lIns="0" tIns="0" rIns="0" bIns="0" rtlCol="0"/>
          <a:lstStyle/>
          <a:p>
            <a:pPr algn="ctr"/>
            <a:endParaRPr dirty="0"/>
          </a:p>
        </p:txBody>
      </p:sp>
      <p:sp>
        <p:nvSpPr>
          <p:cNvPr id="12" name="object 12"/>
          <p:cNvSpPr/>
          <p:nvPr/>
        </p:nvSpPr>
        <p:spPr>
          <a:xfrm>
            <a:off x="2571737" y="1900467"/>
            <a:ext cx="2628900" cy="1714500"/>
          </a:xfrm>
          <a:custGeom>
            <a:avLst/>
            <a:gdLst/>
            <a:ahLst/>
            <a:cxnLst/>
            <a:rect l="l" t="t" r="r" b="b"/>
            <a:pathLst>
              <a:path w="2628900" h="1714500">
                <a:moveTo>
                  <a:pt x="285750" y="0"/>
                </a:moveTo>
                <a:lnTo>
                  <a:pt x="239419" y="3742"/>
                </a:lnTo>
                <a:lnTo>
                  <a:pt x="195462" y="14575"/>
                </a:lnTo>
                <a:lnTo>
                  <a:pt x="154467" y="31910"/>
                </a:lnTo>
                <a:lnTo>
                  <a:pt x="117024" y="55156"/>
                </a:lnTo>
                <a:lnTo>
                  <a:pt x="83724" y="83724"/>
                </a:lnTo>
                <a:lnTo>
                  <a:pt x="55156" y="117024"/>
                </a:lnTo>
                <a:lnTo>
                  <a:pt x="31910" y="154467"/>
                </a:lnTo>
                <a:lnTo>
                  <a:pt x="14575" y="195462"/>
                </a:lnTo>
                <a:lnTo>
                  <a:pt x="3742" y="239419"/>
                </a:lnTo>
                <a:lnTo>
                  <a:pt x="0" y="285750"/>
                </a:lnTo>
                <a:lnTo>
                  <a:pt x="0" y="1428750"/>
                </a:lnTo>
                <a:lnTo>
                  <a:pt x="3742" y="1475111"/>
                </a:lnTo>
                <a:lnTo>
                  <a:pt x="14575" y="1519086"/>
                </a:lnTo>
                <a:lnTo>
                  <a:pt x="31910" y="1560088"/>
                </a:lnTo>
                <a:lnTo>
                  <a:pt x="55156" y="1597529"/>
                </a:lnTo>
                <a:lnTo>
                  <a:pt x="83724" y="1630822"/>
                </a:lnTo>
                <a:lnTo>
                  <a:pt x="117024" y="1659379"/>
                </a:lnTo>
                <a:lnTo>
                  <a:pt x="154467" y="1682613"/>
                </a:lnTo>
                <a:lnTo>
                  <a:pt x="195462" y="1699936"/>
                </a:lnTo>
                <a:lnTo>
                  <a:pt x="239419" y="1710761"/>
                </a:lnTo>
                <a:lnTo>
                  <a:pt x="285750" y="1714500"/>
                </a:lnTo>
                <a:lnTo>
                  <a:pt x="2343150" y="1714500"/>
                </a:lnTo>
                <a:lnTo>
                  <a:pt x="2389480" y="1710761"/>
                </a:lnTo>
                <a:lnTo>
                  <a:pt x="2433437" y="1699936"/>
                </a:lnTo>
                <a:lnTo>
                  <a:pt x="2474432" y="1682613"/>
                </a:lnTo>
                <a:lnTo>
                  <a:pt x="2511875" y="1659379"/>
                </a:lnTo>
                <a:lnTo>
                  <a:pt x="2545175" y="1630822"/>
                </a:lnTo>
                <a:lnTo>
                  <a:pt x="2573743" y="1597529"/>
                </a:lnTo>
                <a:lnTo>
                  <a:pt x="2596989" y="1560088"/>
                </a:lnTo>
                <a:lnTo>
                  <a:pt x="2614324" y="1519086"/>
                </a:lnTo>
                <a:lnTo>
                  <a:pt x="2625157" y="1475111"/>
                </a:lnTo>
                <a:lnTo>
                  <a:pt x="2628900" y="1428750"/>
                </a:lnTo>
                <a:lnTo>
                  <a:pt x="2628900" y="285750"/>
                </a:lnTo>
                <a:lnTo>
                  <a:pt x="2625157" y="239419"/>
                </a:lnTo>
                <a:lnTo>
                  <a:pt x="2614324" y="195462"/>
                </a:lnTo>
                <a:lnTo>
                  <a:pt x="2596989" y="154467"/>
                </a:lnTo>
                <a:lnTo>
                  <a:pt x="2573743" y="117024"/>
                </a:lnTo>
                <a:lnTo>
                  <a:pt x="2545175" y="83724"/>
                </a:lnTo>
                <a:lnTo>
                  <a:pt x="2511875" y="55156"/>
                </a:lnTo>
                <a:lnTo>
                  <a:pt x="2474432" y="31910"/>
                </a:lnTo>
                <a:lnTo>
                  <a:pt x="2433437" y="14575"/>
                </a:lnTo>
                <a:lnTo>
                  <a:pt x="2389480" y="3742"/>
                </a:lnTo>
                <a:lnTo>
                  <a:pt x="2343150" y="0"/>
                </a:lnTo>
                <a:lnTo>
                  <a:pt x="285750" y="0"/>
                </a:lnTo>
              </a:path>
            </a:pathLst>
          </a:custGeom>
          <a:ln w="76200">
            <a:solidFill>
              <a:srgbClr val="D1DFDF"/>
            </a:solidFill>
          </a:ln>
        </p:spPr>
        <p:txBody>
          <a:bodyPr wrap="square" lIns="0" tIns="0" rIns="0" bIns="0" rtlCol="0"/>
          <a:lstStyle/>
          <a:p>
            <a:endParaRPr/>
          </a:p>
        </p:txBody>
      </p:sp>
      <p:sp>
        <p:nvSpPr>
          <p:cNvPr id="14" name="object 14"/>
          <p:cNvSpPr/>
          <p:nvPr/>
        </p:nvSpPr>
        <p:spPr>
          <a:xfrm>
            <a:off x="3001772" y="3756075"/>
            <a:ext cx="1771650" cy="699770"/>
          </a:xfrm>
          <a:custGeom>
            <a:avLst/>
            <a:gdLst/>
            <a:ahLst/>
            <a:cxnLst/>
            <a:rect l="l" t="t" r="r" b="b"/>
            <a:pathLst>
              <a:path w="1771650" h="699770">
                <a:moveTo>
                  <a:pt x="0" y="699338"/>
                </a:moveTo>
                <a:lnTo>
                  <a:pt x="1771650" y="699338"/>
                </a:lnTo>
                <a:lnTo>
                  <a:pt x="1771650" y="0"/>
                </a:lnTo>
                <a:lnTo>
                  <a:pt x="0" y="0"/>
                </a:lnTo>
                <a:lnTo>
                  <a:pt x="0" y="699338"/>
                </a:lnTo>
                <a:close/>
              </a:path>
            </a:pathLst>
          </a:custGeom>
          <a:ln w="38100">
            <a:solidFill>
              <a:srgbClr val="FFFFFF"/>
            </a:solidFill>
          </a:ln>
        </p:spPr>
        <p:txBody>
          <a:bodyPr wrap="square" lIns="0" tIns="0" rIns="0" bIns="0" rtlCol="0"/>
          <a:lstStyle/>
          <a:p>
            <a:endParaRPr/>
          </a:p>
        </p:txBody>
      </p:sp>
      <p:sp>
        <p:nvSpPr>
          <p:cNvPr id="19" name="object 19"/>
          <p:cNvSpPr/>
          <p:nvPr/>
        </p:nvSpPr>
        <p:spPr>
          <a:xfrm>
            <a:off x="457200" y="4275454"/>
            <a:ext cx="190500" cy="190500"/>
          </a:xfrm>
          <a:custGeom>
            <a:avLst/>
            <a:gdLst/>
            <a:ahLst/>
            <a:cxnLst/>
            <a:rect l="l" t="t" r="r" b="b"/>
            <a:pathLst>
              <a:path w="190500" h="190500">
                <a:moveTo>
                  <a:pt x="95250" y="0"/>
                </a:moveTo>
                <a:lnTo>
                  <a:pt x="58169" y="7489"/>
                </a:lnTo>
                <a:lnTo>
                  <a:pt x="27893" y="27908"/>
                </a:lnTo>
                <a:lnTo>
                  <a:pt x="7483" y="58185"/>
                </a:lnTo>
                <a:lnTo>
                  <a:pt x="0" y="95250"/>
                </a:lnTo>
                <a:lnTo>
                  <a:pt x="7483" y="132314"/>
                </a:lnTo>
                <a:lnTo>
                  <a:pt x="27893" y="162591"/>
                </a:lnTo>
                <a:lnTo>
                  <a:pt x="58169" y="183010"/>
                </a:lnTo>
                <a:lnTo>
                  <a:pt x="95250" y="190500"/>
                </a:lnTo>
                <a:lnTo>
                  <a:pt x="132330" y="183010"/>
                </a:lnTo>
                <a:lnTo>
                  <a:pt x="162606" y="162591"/>
                </a:lnTo>
                <a:lnTo>
                  <a:pt x="183016" y="132314"/>
                </a:lnTo>
                <a:lnTo>
                  <a:pt x="190500" y="95250"/>
                </a:lnTo>
                <a:lnTo>
                  <a:pt x="183016" y="58185"/>
                </a:lnTo>
                <a:lnTo>
                  <a:pt x="162606" y="27908"/>
                </a:lnTo>
                <a:lnTo>
                  <a:pt x="132330" y="7489"/>
                </a:lnTo>
                <a:lnTo>
                  <a:pt x="95250" y="0"/>
                </a:lnTo>
                <a:close/>
              </a:path>
            </a:pathLst>
          </a:custGeom>
          <a:solidFill>
            <a:schemeClr val="tx2">
              <a:lumMod val="60000"/>
              <a:lumOff val="40000"/>
            </a:schemeClr>
          </a:solidFill>
        </p:spPr>
        <p:txBody>
          <a:bodyPr wrap="square" lIns="0" tIns="0" rIns="0" bIns="0" rtlCol="0"/>
          <a:lstStyle/>
          <a:p>
            <a:endParaRPr/>
          </a:p>
        </p:txBody>
      </p:sp>
      <p:sp>
        <p:nvSpPr>
          <p:cNvPr id="20" name="object 20"/>
          <p:cNvSpPr/>
          <p:nvPr/>
        </p:nvSpPr>
        <p:spPr>
          <a:xfrm>
            <a:off x="457200" y="4618354"/>
            <a:ext cx="190500" cy="190500"/>
          </a:xfrm>
          <a:custGeom>
            <a:avLst/>
            <a:gdLst/>
            <a:ahLst/>
            <a:cxnLst/>
            <a:rect l="l" t="t" r="r" b="b"/>
            <a:pathLst>
              <a:path w="190500" h="190500">
                <a:moveTo>
                  <a:pt x="95250" y="0"/>
                </a:moveTo>
                <a:lnTo>
                  <a:pt x="58169" y="7489"/>
                </a:lnTo>
                <a:lnTo>
                  <a:pt x="27893" y="27908"/>
                </a:lnTo>
                <a:lnTo>
                  <a:pt x="7483" y="58185"/>
                </a:lnTo>
                <a:lnTo>
                  <a:pt x="0" y="95250"/>
                </a:lnTo>
                <a:lnTo>
                  <a:pt x="7483" y="132314"/>
                </a:lnTo>
                <a:lnTo>
                  <a:pt x="27893" y="162591"/>
                </a:lnTo>
                <a:lnTo>
                  <a:pt x="58169" y="183010"/>
                </a:lnTo>
                <a:lnTo>
                  <a:pt x="95250" y="190500"/>
                </a:lnTo>
                <a:lnTo>
                  <a:pt x="132330" y="183010"/>
                </a:lnTo>
                <a:lnTo>
                  <a:pt x="162606" y="162591"/>
                </a:lnTo>
                <a:lnTo>
                  <a:pt x="183016" y="132314"/>
                </a:lnTo>
                <a:lnTo>
                  <a:pt x="190500" y="95250"/>
                </a:lnTo>
                <a:lnTo>
                  <a:pt x="183016" y="58185"/>
                </a:lnTo>
                <a:lnTo>
                  <a:pt x="162606" y="27908"/>
                </a:lnTo>
                <a:lnTo>
                  <a:pt x="132330" y="7489"/>
                </a:lnTo>
                <a:lnTo>
                  <a:pt x="95250" y="0"/>
                </a:lnTo>
                <a:close/>
              </a:path>
            </a:pathLst>
          </a:custGeom>
          <a:solidFill>
            <a:schemeClr val="tx2">
              <a:lumMod val="60000"/>
              <a:lumOff val="40000"/>
            </a:schemeClr>
          </a:solidFill>
        </p:spPr>
        <p:txBody>
          <a:bodyPr wrap="square" lIns="0" tIns="0" rIns="0" bIns="0" rtlCol="0"/>
          <a:lstStyle/>
          <a:p>
            <a:endParaRPr/>
          </a:p>
        </p:txBody>
      </p:sp>
      <p:sp>
        <p:nvSpPr>
          <p:cNvPr id="21" name="object 21"/>
          <p:cNvSpPr/>
          <p:nvPr/>
        </p:nvSpPr>
        <p:spPr>
          <a:xfrm>
            <a:off x="457200" y="4961254"/>
            <a:ext cx="190500" cy="190500"/>
          </a:xfrm>
          <a:custGeom>
            <a:avLst/>
            <a:gdLst/>
            <a:ahLst/>
            <a:cxnLst/>
            <a:rect l="l" t="t" r="r" b="b"/>
            <a:pathLst>
              <a:path w="190500" h="190500">
                <a:moveTo>
                  <a:pt x="95250" y="0"/>
                </a:moveTo>
                <a:lnTo>
                  <a:pt x="58169" y="7489"/>
                </a:lnTo>
                <a:lnTo>
                  <a:pt x="27893" y="27908"/>
                </a:lnTo>
                <a:lnTo>
                  <a:pt x="7483" y="58185"/>
                </a:lnTo>
                <a:lnTo>
                  <a:pt x="0" y="95250"/>
                </a:lnTo>
                <a:lnTo>
                  <a:pt x="7483" y="132314"/>
                </a:lnTo>
                <a:lnTo>
                  <a:pt x="27893" y="162591"/>
                </a:lnTo>
                <a:lnTo>
                  <a:pt x="58169" y="183010"/>
                </a:lnTo>
                <a:lnTo>
                  <a:pt x="95250" y="190500"/>
                </a:lnTo>
                <a:lnTo>
                  <a:pt x="132330" y="183010"/>
                </a:lnTo>
                <a:lnTo>
                  <a:pt x="162606" y="162591"/>
                </a:lnTo>
                <a:lnTo>
                  <a:pt x="183016" y="132314"/>
                </a:lnTo>
                <a:lnTo>
                  <a:pt x="190500" y="95250"/>
                </a:lnTo>
                <a:lnTo>
                  <a:pt x="183016" y="58185"/>
                </a:lnTo>
                <a:lnTo>
                  <a:pt x="162606" y="27908"/>
                </a:lnTo>
                <a:lnTo>
                  <a:pt x="132330" y="7489"/>
                </a:lnTo>
                <a:lnTo>
                  <a:pt x="95250" y="0"/>
                </a:lnTo>
                <a:close/>
              </a:path>
            </a:pathLst>
          </a:custGeom>
          <a:solidFill>
            <a:schemeClr val="tx2">
              <a:lumMod val="60000"/>
              <a:lumOff val="40000"/>
            </a:schemeClr>
          </a:solidFill>
        </p:spPr>
        <p:txBody>
          <a:bodyPr wrap="square" lIns="0" tIns="0" rIns="0" bIns="0" rtlCol="0"/>
          <a:lstStyle/>
          <a:p>
            <a:endParaRPr/>
          </a:p>
        </p:txBody>
      </p:sp>
      <p:sp>
        <p:nvSpPr>
          <p:cNvPr id="22" name="object 22"/>
          <p:cNvSpPr/>
          <p:nvPr/>
        </p:nvSpPr>
        <p:spPr>
          <a:xfrm>
            <a:off x="457200" y="499618"/>
            <a:ext cx="222250" cy="3662045"/>
          </a:xfrm>
          <a:custGeom>
            <a:avLst/>
            <a:gdLst/>
            <a:ahLst/>
            <a:cxnLst/>
            <a:rect l="l" t="t" r="r" b="b"/>
            <a:pathLst>
              <a:path w="222250" h="3662045">
                <a:moveTo>
                  <a:pt x="0" y="3661536"/>
                </a:moveTo>
                <a:lnTo>
                  <a:pt x="222250" y="3661536"/>
                </a:lnTo>
                <a:lnTo>
                  <a:pt x="222250" y="0"/>
                </a:lnTo>
                <a:lnTo>
                  <a:pt x="0" y="0"/>
                </a:lnTo>
                <a:lnTo>
                  <a:pt x="0" y="3661536"/>
                </a:lnTo>
                <a:close/>
              </a:path>
            </a:pathLst>
          </a:custGeom>
          <a:solidFill>
            <a:schemeClr val="tx2">
              <a:lumMod val="60000"/>
              <a:lumOff val="40000"/>
            </a:schemeClr>
          </a:solidFill>
        </p:spPr>
        <p:txBody>
          <a:bodyPr wrap="square" lIns="0" tIns="0" rIns="0" bIns="0" rtlCol="0"/>
          <a:lstStyle/>
          <a:p>
            <a:endParaRPr/>
          </a:p>
        </p:txBody>
      </p:sp>
      <p:sp>
        <p:nvSpPr>
          <p:cNvPr id="23" name="object 23"/>
          <p:cNvSpPr/>
          <p:nvPr/>
        </p:nvSpPr>
        <p:spPr>
          <a:xfrm>
            <a:off x="457200" y="277368"/>
            <a:ext cx="3429000" cy="222250"/>
          </a:xfrm>
          <a:custGeom>
            <a:avLst/>
            <a:gdLst/>
            <a:ahLst/>
            <a:cxnLst/>
            <a:rect l="l" t="t" r="r" b="b"/>
            <a:pathLst>
              <a:path w="3429000" h="222250">
                <a:moveTo>
                  <a:pt x="0" y="222250"/>
                </a:moveTo>
                <a:lnTo>
                  <a:pt x="3429000" y="222250"/>
                </a:lnTo>
                <a:lnTo>
                  <a:pt x="3429000" y="0"/>
                </a:lnTo>
                <a:lnTo>
                  <a:pt x="0" y="0"/>
                </a:lnTo>
                <a:lnTo>
                  <a:pt x="0" y="222250"/>
                </a:lnTo>
                <a:close/>
              </a:path>
            </a:pathLst>
          </a:custGeom>
          <a:solidFill>
            <a:schemeClr val="tx2">
              <a:lumMod val="60000"/>
              <a:lumOff val="40000"/>
            </a:schemeClr>
          </a:solidFill>
        </p:spPr>
        <p:txBody>
          <a:bodyPr wrap="square" lIns="0" tIns="0" rIns="0" bIns="0" rtlCol="0"/>
          <a:lstStyle/>
          <a:p>
            <a:endParaRPr/>
          </a:p>
        </p:txBody>
      </p:sp>
      <p:sp>
        <p:nvSpPr>
          <p:cNvPr id="24" name="object 24"/>
          <p:cNvSpPr/>
          <p:nvPr/>
        </p:nvSpPr>
        <p:spPr>
          <a:xfrm>
            <a:off x="7092950" y="5348884"/>
            <a:ext cx="222250" cy="3849370"/>
          </a:xfrm>
          <a:custGeom>
            <a:avLst/>
            <a:gdLst/>
            <a:ahLst/>
            <a:cxnLst/>
            <a:rect l="l" t="t" r="r" b="b"/>
            <a:pathLst>
              <a:path w="222250" h="3849370">
                <a:moveTo>
                  <a:pt x="0" y="3848861"/>
                </a:moveTo>
                <a:lnTo>
                  <a:pt x="222250" y="3848861"/>
                </a:lnTo>
                <a:lnTo>
                  <a:pt x="222250" y="0"/>
                </a:lnTo>
                <a:lnTo>
                  <a:pt x="0" y="0"/>
                </a:lnTo>
                <a:lnTo>
                  <a:pt x="0" y="3848861"/>
                </a:lnTo>
                <a:close/>
              </a:path>
            </a:pathLst>
          </a:custGeom>
          <a:solidFill>
            <a:schemeClr val="tx2">
              <a:lumMod val="20000"/>
              <a:lumOff val="80000"/>
            </a:schemeClr>
          </a:solidFill>
        </p:spPr>
        <p:txBody>
          <a:bodyPr wrap="square" lIns="0" tIns="0" rIns="0" bIns="0" rtlCol="0"/>
          <a:lstStyle/>
          <a:p>
            <a:endParaRPr/>
          </a:p>
        </p:txBody>
      </p:sp>
      <p:sp>
        <p:nvSpPr>
          <p:cNvPr id="25" name="object 25"/>
          <p:cNvSpPr/>
          <p:nvPr/>
        </p:nvSpPr>
        <p:spPr>
          <a:xfrm>
            <a:off x="7092950" y="4339209"/>
            <a:ext cx="222250" cy="209550"/>
          </a:xfrm>
          <a:custGeom>
            <a:avLst/>
            <a:gdLst/>
            <a:ahLst/>
            <a:cxnLst/>
            <a:rect l="l" t="t" r="r" b="b"/>
            <a:pathLst>
              <a:path w="222250" h="209550">
                <a:moveTo>
                  <a:pt x="0" y="209550"/>
                </a:moveTo>
                <a:lnTo>
                  <a:pt x="222250" y="209550"/>
                </a:lnTo>
                <a:lnTo>
                  <a:pt x="222250" y="0"/>
                </a:lnTo>
                <a:lnTo>
                  <a:pt x="0" y="0"/>
                </a:lnTo>
                <a:lnTo>
                  <a:pt x="0" y="209550"/>
                </a:lnTo>
                <a:close/>
              </a:path>
            </a:pathLst>
          </a:custGeom>
          <a:solidFill>
            <a:schemeClr val="tx2">
              <a:lumMod val="20000"/>
              <a:lumOff val="80000"/>
            </a:schemeClr>
          </a:solidFill>
        </p:spPr>
        <p:txBody>
          <a:bodyPr wrap="square" lIns="0" tIns="0" rIns="0" bIns="0" rtlCol="0"/>
          <a:lstStyle/>
          <a:p>
            <a:endParaRPr/>
          </a:p>
        </p:txBody>
      </p:sp>
      <p:sp>
        <p:nvSpPr>
          <p:cNvPr id="26" name="object 26"/>
          <p:cNvSpPr/>
          <p:nvPr/>
        </p:nvSpPr>
        <p:spPr>
          <a:xfrm>
            <a:off x="7092950" y="4682109"/>
            <a:ext cx="222250" cy="209550"/>
          </a:xfrm>
          <a:custGeom>
            <a:avLst/>
            <a:gdLst/>
            <a:ahLst/>
            <a:cxnLst/>
            <a:rect l="l" t="t" r="r" b="b"/>
            <a:pathLst>
              <a:path w="222250" h="209550">
                <a:moveTo>
                  <a:pt x="0" y="209550"/>
                </a:moveTo>
                <a:lnTo>
                  <a:pt x="222250" y="209550"/>
                </a:lnTo>
                <a:lnTo>
                  <a:pt x="222250" y="0"/>
                </a:lnTo>
                <a:lnTo>
                  <a:pt x="0" y="0"/>
                </a:lnTo>
                <a:lnTo>
                  <a:pt x="0" y="209550"/>
                </a:lnTo>
                <a:close/>
              </a:path>
            </a:pathLst>
          </a:custGeom>
          <a:solidFill>
            <a:schemeClr val="tx2">
              <a:lumMod val="20000"/>
              <a:lumOff val="80000"/>
            </a:schemeClr>
          </a:solidFill>
        </p:spPr>
        <p:txBody>
          <a:bodyPr wrap="square" lIns="0" tIns="0" rIns="0" bIns="0" rtlCol="0"/>
          <a:lstStyle/>
          <a:p>
            <a:endParaRPr/>
          </a:p>
        </p:txBody>
      </p:sp>
      <p:sp>
        <p:nvSpPr>
          <p:cNvPr id="27" name="object 27"/>
          <p:cNvSpPr/>
          <p:nvPr/>
        </p:nvSpPr>
        <p:spPr>
          <a:xfrm>
            <a:off x="7092950" y="5025009"/>
            <a:ext cx="222250" cy="209550"/>
          </a:xfrm>
          <a:custGeom>
            <a:avLst/>
            <a:gdLst/>
            <a:ahLst/>
            <a:cxnLst/>
            <a:rect l="l" t="t" r="r" b="b"/>
            <a:pathLst>
              <a:path w="222250" h="209550">
                <a:moveTo>
                  <a:pt x="0" y="209550"/>
                </a:moveTo>
                <a:lnTo>
                  <a:pt x="222250" y="209550"/>
                </a:lnTo>
                <a:lnTo>
                  <a:pt x="222250" y="0"/>
                </a:lnTo>
                <a:lnTo>
                  <a:pt x="0" y="0"/>
                </a:lnTo>
                <a:lnTo>
                  <a:pt x="0" y="209550"/>
                </a:lnTo>
                <a:close/>
              </a:path>
            </a:pathLst>
          </a:custGeom>
          <a:solidFill>
            <a:schemeClr val="tx2">
              <a:lumMod val="20000"/>
              <a:lumOff val="80000"/>
            </a:schemeClr>
          </a:solidFill>
        </p:spPr>
        <p:txBody>
          <a:bodyPr wrap="square" lIns="0" tIns="0" rIns="0" bIns="0" rtlCol="0"/>
          <a:lstStyle/>
          <a:p>
            <a:endParaRPr/>
          </a:p>
        </p:txBody>
      </p:sp>
      <p:sp>
        <p:nvSpPr>
          <p:cNvPr id="28" name="object 28"/>
          <p:cNvSpPr txBox="1">
            <a:spLocks noGrp="1"/>
          </p:cNvSpPr>
          <p:nvPr>
            <p:ph type="title"/>
          </p:nvPr>
        </p:nvSpPr>
        <p:spPr>
          <a:xfrm>
            <a:off x="1600200" y="685800"/>
            <a:ext cx="4517390" cy="1077218"/>
          </a:xfrm>
          <a:prstGeom prst="rect">
            <a:avLst/>
          </a:prstGeom>
        </p:spPr>
        <p:txBody>
          <a:bodyPr vert="horz" wrap="square" lIns="0" tIns="0" rIns="0" bIns="0" rtlCol="0">
            <a:spAutoFit/>
          </a:bodyPr>
          <a:lstStyle/>
          <a:p>
            <a:pPr marL="12700" marR="5080" indent="211454" algn="ctr">
              <a:lnSpc>
                <a:spcPts val="4210"/>
              </a:lnSpc>
            </a:pPr>
            <a:r>
              <a:rPr lang="en-US" dirty="0"/>
              <a:t>Commercial </a:t>
            </a:r>
            <a:r>
              <a:rPr dirty="0"/>
              <a:t>Business </a:t>
            </a:r>
            <a:r>
              <a:rPr spc="-5" dirty="0"/>
              <a:t> </a:t>
            </a:r>
            <a:r>
              <a:rPr lang="en-US" spc="-5" dirty="0"/>
              <a:t>Welcome</a:t>
            </a:r>
            <a:r>
              <a:rPr spc="-60" dirty="0"/>
              <a:t> </a:t>
            </a:r>
            <a:r>
              <a:rPr spc="-25" dirty="0"/>
              <a:t>Packet</a:t>
            </a:r>
          </a:p>
        </p:txBody>
      </p:sp>
      <p:sp>
        <p:nvSpPr>
          <p:cNvPr id="30" name="object 30"/>
          <p:cNvSpPr txBox="1"/>
          <p:nvPr/>
        </p:nvSpPr>
        <p:spPr>
          <a:xfrm>
            <a:off x="679450" y="9283442"/>
            <a:ext cx="6235877" cy="294953"/>
          </a:xfrm>
          <a:prstGeom prst="rect">
            <a:avLst/>
          </a:prstGeom>
        </p:spPr>
        <p:txBody>
          <a:bodyPr vert="horz" wrap="square" lIns="0" tIns="0" rIns="0" bIns="0" rtlCol="0">
            <a:spAutoFit/>
          </a:bodyPr>
          <a:lstStyle/>
          <a:p>
            <a:pPr algn="ctr">
              <a:lnSpc>
                <a:spcPts val="1085"/>
              </a:lnSpc>
            </a:pPr>
            <a:r>
              <a:rPr sz="100" spc="-10" dirty="0">
                <a:latin typeface="Symbol"/>
                <a:cs typeface="Symbol"/>
              </a:rPr>
              <a:t></a:t>
            </a:r>
            <a:r>
              <a:rPr lang="en-US" sz="1000" dirty="0">
                <a:latin typeface="Times New Roman"/>
                <a:cs typeface="Times New Roman"/>
              </a:rPr>
              <a:t>7135 S. Tucson Way, CO 80112</a:t>
            </a:r>
            <a:r>
              <a:rPr sz="1000" spc="-5" dirty="0">
                <a:latin typeface="Wingdings"/>
                <a:cs typeface="Wingdings"/>
              </a:rPr>
              <a:t></a:t>
            </a:r>
            <a:r>
              <a:rPr sz="1000" dirty="0">
                <a:latin typeface="Times New Roman"/>
                <a:cs typeface="Times New Roman"/>
              </a:rPr>
              <a:t>P</a:t>
            </a:r>
            <a:r>
              <a:rPr sz="1000" spc="-15" dirty="0">
                <a:latin typeface="Times New Roman"/>
                <a:cs typeface="Times New Roman"/>
              </a:rPr>
              <a:t>h</a:t>
            </a:r>
            <a:r>
              <a:rPr sz="1000" dirty="0">
                <a:latin typeface="Times New Roman"/>
                <a:cs typeface="Times New Roman"/>
              </a:rPr>
              <a:t>o</a:t>
            </a:r>
            <a:r>
              <a:rPr sz="1000" spc="-15" dirty="0">
                <a:latin typeface="Times New Roman"/>
                <a:cs typeface="Times New Roman"/>
              </a:rPr>
              <a:t>n</a:t>
            </a:r>
            <a:r>
              <a:rPr sz="1000" spc="-5" dirty="0">
                <a:latin typeface="Times New Roman"/>
                <a:cs typeface="Times New Roman"/>
              </a:rPr>
              <a:t>e:</a:t>
            </a:r>
            <a:r>
              <a:rPr sz="1000" dirty="0">
                <a:latin typeface="Times New Roman"/>
                <a:cs typeface="Times New Roman"/>
              </a:rPr>
              <a:t> </a:t>
            </a:r>
            <a:r>
              <a:rPr lang="en-US" sz="1000" spc="-5" dirty="0">
                <a:latin typeface="Times New Roman"/>
                <a:cs typeface="Times New Roman"/>
              </a:rPr>
              <a:t>(303) 790-4830</a:t>
            </a:r>
            <a:r>
              <a:rPr sz="1000" spc="-5" dirty="0">
                <a:latin typeface="Wingdings"/>
                <a:cs typeface="Wingdings"/>
              </a:rPr>
              <a:t></a:t>
            </a:r>
            <a:r>
              <a:rPr sz="1000" spc="-5" dirty="0">
                <a:latin typeface="Times New Roman"/>
                <a:cs typeface="Times New Roman"/>
              </a:rPr>
              <a:t>Fa</a:t>
            </a:r>
            <a:r>
              <a:rPr sz="1000" spc="-15" dirty="0">
                <a:latin typeface="Times New Roman"/>
                <a:cs typeface="Times New Roman"/>
              </a:rPr>
              <a:t>x</a:t>
            </a:r>
            <a:r>
              <a:rPr sz="1000" spc="-5" dirty="0">
                <a:latin typeface="Times New Roman"/>
                <a:cs typeface="Times New Roman"/>
              </a:rPr>
              <a:t>: </a:t>
            </a:r>
            <a:r>
              <a:rPr lang="en-US" sz="1000" spc="-5" dirty="0">
                <a:latin typeface="Times New Roman"/>
                <a:cs typeface="Times New Roman"/>
              </a:rPr>
              <a:t>(213) 947-1841</a:t>
            </a:r>
            <a:endParaRPr sz="1000" dirty="0">
              <a:latin typeface="Times New Roman"/>
              <a:cs typeface="Times New Roman"/>
            </a:endParaRPr>
          </a:p>
          <a:p>
            <a:pPr algn="ctr">
              <a:lnSpc>
                <a:spcPts val="1175"/>
              </a:lnSpc>
            </a:pPr>
            <a:r>
              <a:rPr sz="1000" spc="-5" dirty="0">
                <a:latin typeface="Times New Roman"/>
                <a:cs typeface="Times New Roman"/>
                <a:hlinkClick r:id="rId3"/>
              </a:rPr>
              <a:t>www.</a:t>
            </a:r>
            <a:r>
              <a:rPr lang="en-US" sz="1000" spc="-5" dirty="0">
                <a:latin typeface="Times New Roman"/>
                <a:cs typeface="Times New Roman"/>
                <a:hlinkClick r:id="rId3"/>
              </a:rPr>
              <a:t>acwwa.com</a:t>
            </a:r>
            <a:r>
              <a:rPr lang="en-US" sz="1000" spc="-5" dirty="0">
                <a:latin typeface="Times New Roman"/>
                <a:cs typeface="Times New Roman"/>
              </a:rPr>
              <a:t> </a:t>
            </a:r>
            <a:endParaRPr sz="1000" dirty="0">
              <a:latin typeface="Times New Roman"/>
              <a:cs typeface="Times New Roman"/>
            </a:endParaRPr>
          </a:p>
        </p:txBody>
      </p:sp>
      <p:sp>
        <p:nvSpPr>
          <p:cNvPr id="29" name="object 29"/>
          <p:cNvSpPr txBox="1"/>
          <p:nvPr/>
        </p:nvSpPr>
        <p:spPr>
          <a:xfrm>
            <a:off x="1087932" y="4711009"/>
            <a:ext cx="5481955" cy="622991"/>
          </a:xfrm>
          <a:prstGeom prst="rect">
            <a:avLst/>
          </a:prstGeom>
        </p:spPr>
        <p:txBody>
          <a:bodyPr vert="horz" wrap="square" lIns="0" tIns="0" rIns="0" bIns="0" rtlCol="0">
            <a:spAutoFit/>
          </a:bodyPr>
          <a:lstStyle/>
          <a:p>
            <a:pPr marL="1270" algn="ctr">
              <a:lnSpc>
                <a:spcPts val="1680"/>
              </a:lnSpc>
            </a:pPr>
            <a:r>
              <a:rPr sz="1450" b="1" i="1" spc="-25" dirty="0">
                <a:latin typeface="Garamond"/>
                <a:cs typeface="Garamond"/>
              </a:rPr>
              <a:t>Mission </a:t>
            </a:r>
            <a:r>
              <a:rPr sz="1450" b="1" i="1" spc="-20" dirty="0">
                <a:latin typeface="Garamond"/>
                <a:cs typeface="Garamond"/>
              </a:rPr>
              <a:t>of  </a:t>
            </a:r>
            <a:r>
              <a:rPr lang="en-US" sz="1450" b="1" i="1" spc="-25" dirty="0">
                <a:latin typeface="Garamond"/>
                <a:cs typeface="Garamond"/>
              </a:rPr>
              <a:t>Arapahoe County Water and Wastewater Authority</a:t>
            </a:r>
            <a:r>
              <a:rPr sz="1450" b="1" i="1" spc="-25" dirty="0">
                <a:latin typeface="Garamond"/>
                <a:cs typeface="Garamond"/>
              </a:rPr>
              <a:t>:</a:t>
            </a:r>
            <a:endParaRPr sz="1450" dirty="0">
              <a:latin typeface="Garamond"/>
              <a:cs typeface="Garamond"/>
            </a:endParaRPr>
          </a:p>
          <a:p>
            <a:pPr marL="12065" marR="5080" algn="ctr">
              <a:lnSpc>
                <a:spcPct val="93900"/>
              </a:lnSpc>
              <a:spcBef>
                <a:spcPts val="40"/>
              </a:spcBef>
            </a:pPr>
            <a:r>
              <a:rPr sz="1400" b="1" spc="-50" dirty="0">
                <a:latin typeface="Garamond"/>
                <a:cs typeface="Garamond"/>
              </a:rPr>
              <a:t>To </a:t>
            </a:r>
            <a:r>
              <a:rPr lang="en-US" sz="1400" b="1" dirty="0">
                <a:latin typeface="Garamond"/>
                <a:cs typeface="Garamond"/>
              </a:rPr>
              <a:t>provide sustainable water/wastewater services by optimizing our resources to ensure quality and value while protecting the environment</a:t>
            </a:r>
            <a:r>
              <a:rPr lang="en-US" sz="1400" b="1" spc="-15" dirty="0">
                <a:latin typeface="Garamond"/>
                <a:cs typeface="Garamond"/>
              </a:rPr>
              <a:t>.</a:t>
            </a:r>
            <a:endParaRPr sz="1400" dirty="0">
              <a:latin typeface="Garamond"/>
              <a:cs typeface="Garamond"/>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4015658"/>
            <a:ext cx="2590800" cy="403942"/>
          </a:xfrm>
          <a:prstGeom prst="rect">
            <a:avLst/>
          </a:prstGeom>
        </p:spPr>
      </p:pic>
      <p:sp>
        <p:nvSpPr>
          <p:cNvPr id="34" name="TextBox 33">
            <a:extLst>
              <a:ext uri="{FF2B5EF4-FFF2-40B4-BE49-F238E27FC236}">
                <a16:creationId xmlns:a16="http://schemas.microsoft.com/office/drawing/2014/main" id="{40EF9012-4C2A-4E2E-8557-33C081A9EB4D}"/>
              </a:ext>
            </a:extLst>
          </p:cNvPr>
          <p:cNvSpPr txBox="1"/>
          <p:nvPr/>
        </p:nvSpPr>
        <p:spPr>
          <a:xfrm>
            <a:off x="5143219" y="115237"/>
            <a:ext cx="1426668" cy="369332"/>
          </a:xfrm>
          <a:prstGeom prst="rect">
            <a:avLst/>
          </a:prstGeom>
          <a:noFill/>
        </p:spPr>
        <p:txBody>
          <a:bodyPr wrap="square" rtlCol="0">
            <a:spAutoFit/>
          </a:bodyPr>
          <a:lstStyle/>
          <a:p>
            <a:r>
              <a:rPr lang="en-US" dirty="0"/>
              <a:t>Account #</a:t>
            </a:r>
            <a:endParaRPr lang="en-US" u="sng" dirty="0"/>
          </a:p>
        </p:txBody>
      </p:sp>
      <p:pic>
        <p:nvPicPr>
          <p:cNvPr id="1026" name="Picture 2">
            <a:extLst>
              <a:ext uri="{FF2B5EF4-FFF2-40B4-BE49-F238E27FC236}">
                <a16:creationId xmlns:a16="http://schemas.microsoft.com/office/drawing/2014/main" id="{CCBB477C-F81C-F2C5-DA46-93DEA6CDBB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4486" y="5590308"/>
            <a:ext cx="4163402" cy="3122552"/>
          </a:xfrm>
          <a:prstGeom prst="rect">
            <a:avLst/>
          </a:prstGeom>
          <a:noFill/>
          <a:effectLst>
            <a:glow rad="342900">
              <a:schemeClr val="accent1">
                <a:alpha val="55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09563" y="457200"/>
            <a:ext cx="0" cy="8766175"/>
          </a:xfrm>
          <a:custGeom>
            <a:avLst/>
            <a:gdLst/>
            <a:ahLst/>
            <a:cxnLst/>
            <a:rect l="l" t="t" r="r" b="b"/>
            <a:pathLst>
              <a:path h="8766175">
                <a:moveTo>
                  <a:pt x="0" y="0"/>
                </a:moveTo>
                <a:lnTo>
                  <a:pt x="0" y="8765882"/>
                </a:lnTo>
              </a:path>
            </a:pathLst>
          </a:custGeom>
          <a:ln w="3175">
            <a:solidFill>
              <a:srgbClr val="636B85"/>
            </a:solidFill>
          </a:ln>
        </p:spPr>
        <p:txBody>
          <a:bodyPr wrap="square" lIns="0" tIns="0" rIns="0" bIns="0" rtlCol="0"/>
          <a:lstStyle/>
          <a:p>
            <a:endParaRPr/>
          </a:p>
        </p:txBody>
      </p:sp>
      <p:sp>
        <p:nvSpPr>
          <p:cNvPr id="3" name="object 3"/>
          <p:cNvSpPr/>
          <p:nvPr/>
        </p:nvSpPr>
        <p:spPr>
          <a:xfrm>
            <a:off x="457200" y="1028700"/>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5" name="object 5"/>
          <p:cNvSpPr/>
          <p:nvPr/>
        </p:nvSpPr>
        <p:spPr>
          <a:xfrm>
            <a:off x="457200" y="9454895"/>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7" name="object 7"/>
          <p:cNvSpPr/>
          <p:nvPr/>
        </p:nvSpPr>
        <p:spPr>
          <a:xfrm>
            <a:off x="571500" y="228600"/>
            <a:ext cx="1657350" cy="736600"/>
          </a:xfrm>
          <a:custGeom>
            <a:avLst/>
            <a:gdLst/>
            <a:ahLst/>
            <a:cxnLst/>
            <a:rect l="l" t="t" r="r" b="b"/>
            <a:pathLst>
              <a:path w="1657350" h="736600">
                <a:moveTo>
                  <a:pt x="0" y="736600"/>
                </a:moveTo>
                <a:lnTo>
                  <a:pt x="1657350" y="736600"/>
                </a:lnTo>
                <a:lnTo>
                  <a:pt x="1657350" y="0"/>
                </a:lnTo>
                <a:lnTo>
                  <a:pt x="0" y="0"/>
                </a:lnTo>
                <a:lnTo>
                  <a:pt x="0" y="736600"/>
                </a:lnTo>
                <a:close/>
              </a:path>
            </a:pathLst>
          </a:custGeom>
          <a:ln w="38100">
            <a:solidFill>
              <a:srgbClr val="FFFFFF"/>
            </a:solidFill>
          </a:ln>
        </p:spPr>
        <p:txBody>
          <a:bodyPr wrap="square" lIns="0" tIns="0" rIns="0" bIns="0" rtlCol="0"/>
          <a:lstStyle/>
          <a:p>
            <a:endParaRPr/>
          </a:p>
        </p:txBody>
      </p:sp>
      <p:sp>
        <p:nvSpPr>
          <p:cNvPr id="42" name="object 30"/>
          <p:cNvSpPr txBox="1"/>
          <p:nvPr/>
        </p:nvSpPr>
        <p:spPr>
          <a:xfrm>
            <a:off x="859332" y="9487572"/>
            <a:ext cx="6055995" cy="294953"/>
          </a:xfrm>
          <a:prstGeom prst="rect">
            <a:avLst/>
          </a:prstGeom>
        </p:spPr>
        <p:txBody>
          <a:bodyPr vert="horz" wrap="square" lIns="0" tIns="0" rIns="0" bIns="0" rtlCol="0">
            <a:spAutoFit/>
          </a:bodyPr>
          <a:lstStyle/>
          <a:p>
            <a:pPr algn="ctr">
              <a:lnSpc>
                <a:spcPts val="1085"/>
              </a:lnSpc>
            </a:pPr>
            <a:r>
              <a:rPr lang="en-US" sz="100" spc="-10" dirty="0">
                <a:latin typeface="Symbol"/>
                <a:cs typeface="Symbol"/>
              </a:rPr>
              <a:t></a:t>
            </a:r>
            <a:r>
              <a:rPr lang="en-US" sz="1000" dirty="0">
                <a:latin typeface="Times New Roman"/>
                <a:cs typeface="Times New Roman"/>
              </a:rPr>
              <a:t>7135 S. Tucson Way, Centennial, CO 80112</a:t>
            </a:r>
            <a:r>
              <a:rPr lang="en-US" sz="1000" spc="-5" dirty="0">
                <a:latin typeface="Wingdings"/>
                <a:cs typeface="Wingdings"/>
              </a:rPr>
              <a:t></a:t>
            </a:r>
            <a:r>
              <a:rPr lang="en-US" sz="1000" dirty="0">
                <a:latin typeface="Times New Roman"/>
                <a:cs typeface="Times New Roman"/>
              </a:rPr>
              <a:t>P</a:t>
            </a:r>
            <a:r>
              <a:rPr lang="en-US" sz="1000" spc="-15" dirty="0">
                <a:latin typeface="Times New Roman"/>
                <a:cs typeface="Times New Roman"/>
              </a:rPr>
              <a:t>h</a:t>
            </a:r>
            <a:r>
              <a:rPr lang="en-US" sz="1000" dirty="0">
                <a:latin typeface="Times New Roman"/>
                <a:cs typeface="Times New Roman"/>
              </a:rPr>
              <a:t>o</a:t>
            </a:r>
            <a:r>
              <a:rPr lang="en-US" sz="1000" spc="-15" dirty="0">
                <a:latin typeface="Times New Roman"/>
                <a:cs typeface="Times New Roman"/>
              </a:rPr>
              <a:t>n</a:t>
            </a:r>
            <a:r>
              <a:rPr lang="en-US" sz="1000" spc="-5" dirty="0">
                <a:latin typeface="Times New Roman"/>
                <a:cs typeface="Times New Roman"/>
              </a:rPr>
              <a:t>e:</a:t>
            </a:r>
            <a:r>
              <a:rPr lang="en-US" sz="1000" dirty="0">
                <a:latin typeface="Times New Roman"/>
                <a:cs typeface="Times New Roman"/>
              </a:rPr>
              <a:t> </a:t>
            </a:r>
            <a:r>
              <a:rPr lang="en-US" sz="1000" spc="-5" dirty="0">
                <a:latin typeface="Times New Roman"/>
                <a:cs typeface="Times New Roman"/>
              </a:rPr>
              <a:t>(303) 790-4830</a:t>
            </a:r>
            <a:r>
              <a:rPr lang="en-US" sz="1000" spc="-5" dirty="0">
                <a:latin typeface="Wingdings"/>
                <a:cs typeface="Wingdings"/>
              </a:rPr>
              <a:t></a:t>
            </a:r>
            <a:r>
              <a:rPr lang="en-US" sz="1000" spc="-5" dirty="0">
                <a:latin typeface="Times New Roman"/>
                <a:cs typeface="Times New Roman"/>
              </a:rPr>
              <a:t>Fa</a:t>
            </a:r>
            <a:r>
              <a:rPr lang="en-US" sz="1000" spc="-15" dirty="0">
                <a:latin typeface="Times New Roman"/>
                <a:cs typeface="Times New Roman"/>
              </a:rPr>
              <a:t>x</a:t>
            </a:r>
            <a:r>
              <a:rPr lang="en-US" sz="1000" spc="-5" dirty="0">
                <a:latin typeface="Times New Roman"/>
                <a:cs typeface="Times New Roman"/>
              </a:rPr>
              <a:t>: (213) 947-1841</a:t>
            </a:r>
            <a:endParaRPr lang="en-US" sz="1000" dirty="0">
              <a:latin typeface="Times New Roman"/>
              <a:cs typeface="Times New Roman"/>
            </a:endParaRPr>
          </a:p>
          <a:p>
            <a:pPr algn="ctr">
              <a:lnSpc>
                <a:spcPts val="1175"/>
              </a:lnSpc>
            </a:pPr>
            <a:r>
              <a:rPr lang="en-US" sz="1000" spc="-5" dirty="0">
                <a:latin typeface="Times New Roman"/>
                <a:cs typeface="Times New Roman"/>
                <a:hlinkClick r:id="rId2"/>
              </a:rPr>
              <a:t>www.acwwa.com</a:t>
            </a:r>
            <a:r>
              <a:rPr lang="en-US" sz="1000" spc="-5" dirty="0">
                <a:latin typeface="Times New Roman"/>
                <a:cs typeface="Times New Roman"/>
              </a:rPr>
              <a:t> </a:t>
            </a:r>
            <a:endParaRPr lang="en-US" sz="1000" dirty="0">
              <a:latin typeface="Times New Roman"/>
              <a:cs typeface="Times New Roman"/>
            </a:endParaRPr>
          </a:p>
        </p:txBody>
      </p:sp>
      <p:pic>
        <p:nvPicPr>
          <p:cNvPr id="1027" name="Picture 3" descr="ACWWA_Fl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2646362"/>
            <a:ext cx="4572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G:\Administration\ACWWA Stationary\ACWWA Logo No Frame.jpg"/>
          <p:cNvPicPr/>
          <p:nvPr/>
        </p:nvPicPr>
        <p:blipFill>
          <a:blip r:embed="rId4" cstate="print">
            <a:extLst>
              <a:ext uri="{BEBA8EAE-BF5A-486C-A8C5-ECC9F3942E4B}">
                <a14:imgProps xmlns:a14="http://schemas.microsoft.com/office/drawing/2010/main">
                  <a14:imgLayer r:embed="rId5">
                    <a14:imgEffect>
                      <a14:artisticPlasticWrap trans="78000"/>
                    </a14:imgEffect>
                  </a14:imgLayer>
                </a14:imgProps>
              </a:ext>
              <a:ext uri="{28A0092B-C50C-407E-A947-70E740481C1C}">
                <a14:useLocalDpi xmlns:a14="http://schemas.microsoft.com/office/drawing/2010/main" val="0"/>
              </a:ext>
            </a:extLst>
          </a:blip>
          <a:srcRect/>
          <a:stretch>
            <a:fillRect/>
          </a:stretch>
        </p:blipFill>
        <p:spPr bwMode="auto">
          <a:xfrm>
            <a:off x="6670414" y="1371601"/>
            <a:ext cx="723531" cy="809169"/>
          </a:xfrm>
          <a:prstGeom prst="rect">
            <a:avLst/>
          </a:prstGeom>
          <a:noFill/>
          <a:ln>
            <a:noFill/>
          </a:ln>
          <a:effectLst>
            <a:glow rad="228600">
              <a:schemeClr val="accent1">
                <a:alpha val="86000"/>
              </a:schemeClr>
            </a:glow>
          </a:effectLst>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227" y="439126"/>
            <a:ext cx="2590800" cy="403942"/>
          </a:xfrm>
          <a:prstGeom prst="rect">
            <a:avLst/>
          </a:prstGeom>
        </p:spPr>
      </p:pic>
      <p:pic>
        <p:nvPicPr>
          <p:cNvPr id="1028" name="Picture 4" descr="ACWWA_FinalLogo_HiR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2500" y="228600"/>
            <a:ext cx="1485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5227" y="1219200"/>
            <a:ext cx="5703173" cy="7201972"/>
          </a:xfrm>
          <a:prstGeom prst="rect">
            <a:avLst/>
          </a:prstGeom>
        </p:spPr>
        <p:txBody>
          <a:bodyPr wrap="square">
            <a:spAutoFit/>
          </a:bodyPr>
          <a:lstStyle/>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Welcome!</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We are pleased to have you as a customer in our service area</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Arapahoe County Water and Wastewater Authority (ACWWA, pronounced Aqua) provides the drinking water and wastewater services to the people living and working within its service area.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ACWWA serves an area of more than eight square miles in the southeastern Denver metropolitan area, approximately ten miles from downtown Denver.  Our service area is comprised of about 4,000 residences and businesses located primarily in Arapahoe County and northern Douglas County.</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Please take a moment to visit our website at </a:t>
            </a:r>
            <a:r>
              <a:rPr lang="en-US" sz="11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www.acwwa.com</a:t>
            </a:r>
            <a:r>
              <a:rPr lang="en-US" sz="1100" dirty="0">
                <a:latin typeface="Times New Roman" panose="02020603050405020304" pitchFamily="18" charset="0"/>
                <a:ea typeface="Calibri" panose="020F0502020204030204" pitchFamily="34" charset="0"/>
                <a:cs typeface="Times New Roman" panose="02020603050405020304" pitchFamily="18" charset="0"/>
              </a:rPr>
              <a:t>.  It will point you to important information and resources about our services.</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Our Vision… To be a leading water/wastewater utility by providing exceptional service for our current customers and future generations.</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Who do I contact if I have a concern or question?</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Our purpose is to provide you with quality service and excellent customer care.  Should misunderstandings or mistakes occur, we welcome the opportunity to review the matter so problems can be corrected or clarified.  We welcome suggestions concerning how we may improve our service to you.  If you have questions, please feel free to contact us at 303-790-4830, or you may email us at </a:t>
            </a:r>
            <a:r>
              <a:rPr lang="en-US" sz="11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8"/>
              </a:rPr>
              <a:t>contactus@acwwa.com</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Office Hours/Location</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We are located at 7135 S. Tucson Way, Centennial, CO 80112.  Our office hours are Monday–Friday, 8:00 am to 4:30 pm.  We are closed on most legal holidays.</a:t>
            </a: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Phone Numbers</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Our office phone number is 303-790-4830.  Call this number for questions regarding your bill, changes to your account, and transferring or closing your account.  Phone hours are 8:00 am to 4:30 pm.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Executive Team …………………… 303-790-4830</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Back Flow………………………….. 303-790-4830</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Billing……………………………… 303-790-4830</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Customer Service…………………..  303-790-4830</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Development……………………….. 303-790-4830</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Locates………………………………811</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Regulation 84 (Non-pot irrigation) ... 303-790-4830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09563" y="457200"/>
            <a:ext cx="0" cy="8766175"/>
          </a:xfrm>
          <a:custGeom>
            <a:avLst/>
            <a:gdLst/>
            <a:ahLst/>
            <a:cxnLst/>
            <a:rect l="l" t="t" r="r" b="b"/>
            <a:pathLst>
              <a:path h="8766175">
                <a:moveTo>
                  <a:pt x="0" y="0"/>
                </a:moveTo>
                <a:lnTo>
                  <a:pt x="0" y="8765882"/>
                </a:lnTo>
              </a:path>
            </a:pathLst>
          </a:custGeom>
          <a:ln w="3175">
            <a:solidFill>
              <a:srgbClr val="636B85"/>
            </a:solidFill>
          </a:ln>
        </p:spPr>
        <p:txBody>
          <a:bodyPr wrap="square" lIns="0" tIns="0" rIns="0" bIns="0" rtlCol="0"/>
          <a:lstStyle/>
          <a:p>
            <a:endParaRPr/>
          </a:p>
        </p:txBody>
      </p:sp>
      <p:sp>
        <p:nvSpPr>
          <p:cNvPr id="3" name="object 3"/>
          <p:cNvSpPr/>
          <p:nvPr/>
        </p:nvSpPr>
        <p:spPr>
          <a:xfrm>
            <a:off x="457200" y="1028700"/>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5" name="object 5"/>
          <p:cNvSpPr/>
          <p:nvPr/>
        </p:nvSpPr>
        <p:spPr>
          <a:xfrm>
            <a:off x="457200" y="9454895"/>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7" name="object 7"/>
          <p:cNvSpPr/>
          <p:nvPr/>
        </p:nvSpPr>
        <p:spPr>
          <a:xfrm>
            <a:off x="571500" y="228600"/>
            <a:ext cx="1657350" cy="736600"/>
          </a:xfrm>
          <a:custGeom>
            <a:avLst/>
            <a:gdLst/>
            <a:ahLst/>
            <a:cxnLst/>
            <a:rect l="l" t="t" r="r" b="b"/>
            <a:pathLst>
              <a:path w="1657350" h="736600">
                <a:moveTo>
                  <a:pt x="0" y="736600"/>
                </a:moveTo>
                <a:lnTo>
                  <a:pt x="1657350" y="736600"/>
                </a:lnTo>
                <a:lnTo>
                  <a:pt x="1657350" y="0"/>
                </a:lnTo>
                <a:lnTo>
                  <a:pt x="0" y="0"/>
                </a:lnTo>
                <a:lnTo>
                  <a:pt x="0" y="736600"/>
                </a:lnTo>
                <a:close/>
              </a:path>
            </a:pathLst>
          </a:custGeom>
          <a:ln w="38100">
            <a:solidFill>
              <a:srgbClr val="FFFFFF"/>
            </a:solidFill>
          </a:ln>
        </p:spPr>
        <p:txBody>
          <a:bodyPr wrap="square" lIns="0" tIns="0" rIns="0" bIns="0" rtlCol="0"/>
          <a:lstStyle/>
          <a:p>
            <a:endParaRPr/>
          </a:p>
        </p:txBody>
      </p:sp>
      <p:sp>
        <p:nvSpPr>
          <p:cNvPr id="42" name="object 30"/>
          <p:cNvSpPr txBox="1"/>
          <p:nvPr/>
        </p:nvSpPr>
        <p:spPr>
          <a:xfrm>
            <a:off x="859332" y="9487572"/>
            <a:ext cx="6055995" cy="436017"/>
          </a:xfrm>
          <a:prstGeom prst="rect">
            <a:avLst/>
          </a:prstGeom>
        </p:spPr>
        <p:txBody>
          <a:bodyPr vert="horz" wrap="square" lIns="0" tIns="0" rIns="0" bIns="0" rtlCol="0">
            <a:spAutoFit/>
          </a:bodyPr>
          <a:lstStyle/>
          <a:p>
            <a:pPr algn="ctr">
              <a:lnSpc>
                <a:spcPts val="1085"/>
              </a:lnSpc>
            </a:pPr>
            <a:r>
              <a:rPr lang="en-US" sz="1200" dirty="0"/>
              <a:t>7135 S. Tucson Way</a:t>
            </a:r>
          </a:p>
          <a:p>
            <a:pPr algn="ctr">
              <a:lnSpc>
                <a:spcPts val="1085"/>
              </a:lnSpc>
            </a:pPr>
            <a:r>
              <a:rPr lang="en-US" sz="1000" dirty="0">
                <a:latin typeface="Times New Roman"/>
                <a:cs typeface="Times New Roman"/>
              </a:rPr>
              <a:t>Centennial, CO 80112</a:t>
            </a:r>
            <a:r>
              <a:rPr lang="en-US" sz="1000" spc="-5" dirty="0">
                <a:latin typeface="Wingdings"/>
                <a:cs typeface="Wingdings"/>
              </a:rPr>
              <a:t></a:t>
            </a:r>
            <a:r>
              <a:rPr lang="en-US" sz="1000" dirty="0">
                <a:latin typeface="Times New Roman"/>
                <a:cs typeface="Times New Roman"/>
              </a:rPr>
              <a:t>P</a:t>
            </a:r>
            <a:r>
              <a:rPr lang="en-US" sz="1000" spc="-15" dirty="0">
                <a:latin typeface="Times New Roman"/>
                <a:cs typeface="Times New Roman"/>
              </a:rPr>
              <a:t>h</a:t>
            </a:r>
            <a:r>
              <a:rPr lang="en-US" sz="1000" dirty="0">
                <a:latin typeface="Times New Roman"/>
                <a:cs typeface="Times New Roman"/>
              </a:rPr>
              <a:t>o</a:t>
            </a:r>
            <a:r>
              <a:rPr lang="en-US" sz="1000" spc="-15" dirty="0">
                <a:latin typeface="Times New Roman"/>
                <a:cs typeface="Times New Roman"/>
              </a:rPr>
              <a:t>n</a:t>
            </a:r>
            <a:r>
              <a:rPr lang="en-US" sz="1000" spc="-5" dirty="0">
                <a:latin typeface="Times New Roman"/>
                <a:cs typeface="Times New Roman"/>
              </a:rPr>
              <a:t>e:</a:t>
            </a:r>
            <a:r>
              <a:rPr lang="en-US" sz="1000" dirty="0">
                <a:latin typeface="Times New Roman"/>
                <a:cs typeface="Times New Roman"/>
              </a:rPr>
              <a:t> </a:t>
            </a:r>
            <a:r>
              <a:rPr lang="en-US" sz="1000" spc="-5" dirty="0">
                <a:latin typeface="Times New Roman"/>
                <a:cs typeface="Times New Roman"/>
              </a:rPr>
              <a:t>(303) 790-4830</a:t>
            </a:r>
            <a:r>
              <a:rPr lang="en-US" sz="1000" spc="-5" dirty="0">
                <a:latin typeface="Wingdings"/>
                <a:cs typeface="Wingdings"/>
              </a:rPr>
              <a:t></a:t>
            </a:r>
            <a:r>
              <a:rPr lang="en-US" sz="1000" spc="-5" dirty="0">
                <a:latin typeface="Times New Roman"/>
                <a:cs typeface="Times New Roman"/>
              </a:rPr>
              <a:t>Fa</a:t>
            </a:r>
            <a:r>
              <a:rPr lang="en-US" sz="1000" spc="-15" dirty="0">
                <a:latin typeface="Times New Roman"/>
                <a:cs typeface="Times New Roman"/>
              </a:rPr>
              <a:t>x</a:t>
            </a:r>
            <a:r>
              <a:rPr lang="en-US" sz="1000" spc="-5" dirty="0">
                <a:latin typeface="Times New Roman"/>
                <a:cs typeface="Times New Roman"/>
              </a:rPr>
              <a:t>: (213) 947-1841</a:t>
            </a:r>
            <a:endParaRPr lang="en-US" sz="1000" dirty="0">
              <a:latin typeface="Times New Roman"/>
              <a:cs typeface="Times New Roman"/>
            </a:endParaRPr>
          </a:p>
          <a:p>
            <a:pPr algn="ctr">
              <a:lnSpc>
                <a:spcPts val="1175"/>
              </a:lnSpc>
            </a:pPr>
            <a:r>
              <a:rPr lang="en-US" sz="1000" spc="-5" dirty="0">
                <a:latin typeface="Times New Roman"/>
                <a:cs typeface="Times New Roman"/>
                <a:hlinkClick r:id="rId2"/>
              </a:rPr>
              <a:t>www.acwwa.com</a:t>
            </a:r>
            <a:r>
              <a:rPr lang="en-US" sz="1000" spc="-5" dirty="0">
                <a:latin typeface="Times New Roman"/>
                <a:cs typeface="Times New Roman"/>
              </a:rPr>
              <a:t> </a:t>
            </a:r>
            <a:endParaRPr lang="en-US" sz="1000" dirty="0">
              <a:latin typeface="Times New Roman"/>
              <a:cs typeface="Times New Roman"/>
            </a:endParaRPr>
          </a:p>
        </p:txBody>
      </p:sp>
      <p:pic>
        <p:nvPicPr>
          <p:cNvPr id="45" name="Picture 44" descr="G:\Administration\ACWWA Stationary\ACWWA Logo No Frame.jpg"/>
          <p:cNvPicPr/>
          <p:nvPr/>
        </p:nvPicPr>
        <p:blipFill>
          <a:blip r:embed="rId3" cstate="print">
            <a:extLst>
              <a:ext uri="{BEBA8EAE-BF5A-486C-A8C5-ECC9F3942E4B}">
                <a14:imgProps xmlns:a14="http://schemas.microsoft.com/office/drawing/2010/main">
                  <a14:imgLayer r:embed="rId4">
                    <a14:imgEffect>
                      <a14:artisticPlasticWrap trans="78000"/>
                    </a14:imgEffect>
                  </a14:imgLayer>
                </a14:imgProps>
              </a:ext>
              <a:ext uri="{28A0092B-C50C-407E-A947-70E740481C1C}">
                <a14:useLocalDpi xmlns:a14="http://schemas.microsoft.com/office/drawing/2010/main" val="0"/>
              </a:ext>
            </a:extLst>
          </a:blip>
          <a:srcRect/>
          <a:stretch>
            <a:fillRect/>
          </a:stretch>
        </p:blipFill>
        <p:spPr bwMode="auto">
          <a:xfrm>
            <a:off x="6670414" y="1371601"/>
            <a:ext cx="723531" cy="809169"/>
          </a:xfrm>
          <a:prstGeom prst="rect">
            <a:avLst/>
          </a:prstGeom>
          <a:noFill/>
          <a:ln>
            <a:noFill/>
          </a:ln>
          <a:effectLst>
            <a:glow rad="228600">
              <a:schemeClr val="accent1">
                <a:alpha val="86000"/>
              </a:schemeClr>
            </a:glow>
          </a:effectLst>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227" y="439126"/>
            <a:ext cx="2590800" cy="403942"/>
          </a:xfrm>
          <a:prstGeom prst="rect">
            <a:avLst/>
          </a:prstGeom>
        </p:spPr>
      </p:pic>
      <p:pic>
        <p:nvPicPr>
          <p:cNvPr id="1028" name="Picture 4" descr="ACWWA_FinalLogo_Hi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0" y="228600"/>
            <a:ext cx="1485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45227" y="1109557"/>
            <a:ext cx="5779369" cy="8179162"/>
          </a:xfrm>
          <a:prstGeom prst="rect">
            <a:avLst/>
          </a:prstGeom>
        </p:spPr>
        <p:txBody>
          <a:bodyPr wrap="square">
            <a:spAutoFit/>
          </a:bodyPr>
          <a:lstStyle/>
          <a:p>
            <a:pPr algn="just"/>
            <a:r>
              <a:rPr lang="en-US" sz="1050" b="1" dirty="0">
                <a:latin typeface="Times New Roman" panose="02020603050405020304" pitchFamily="18" charset="0"/>
                <a:ea typeface="Calibri" panose="020F0502020204030204" pitchFamily="34" charset="0"/>
                <a:cs typeface="Times New Roman" panose="02020603050405020304" pitchFamily="18" charset="0"/>
              </a:rPr>
              <a:t>Correspondence</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Please direct all correspondence to:</a:t>
            </a:r>
          </a:p>
          <a:p>
            <a:pPr algn="just"/>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Arapahoe County Water and Wastewater Authority</a:t>
            </a: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7135 S. Tucson Way, Centennial, CO 80112</a:t>
            </a:r>
          </a:p>
          <a:p>
            <a:pPr algn="just"/>
            <a:r>
              <a:rPr lang="en-US" sz="1050" b="1" dirty="0">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b="1" dirty="0">
                <a:latin typeface="Times New Roman" panose="02020603050405020304" pitchFamily="18" charset="0"/>
                <a:ea typeface="Calibri" panose="020F0502020204030204" pitchFamily="34" charset="0"/>
                <a:cs typeface="Times New Roman" panose="02020603050405020304" pitchFamily="18" charset="0"/>
              </a:rPr>
              <a:t>What will my water and/or sewer service cost per month be?</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Most customers want to know how much a water and/or sewer bill is likely to be per month.  High water promotes efficient water use. We have adopted Conservation Block Rates.  This means that the more water you use, the higher the billing rate.  You may view current rates on our website at: </a:t>
            </a:r>
            <a:r>
              <a:rPr lang="en-US" sz="105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7"/>
              </a:rPr>
              <a:t>http://acwwa.com/DocumentCenter/Home/View/155</a:t>
            </a:r>
            <a:r>
              <a:rPr lang="en-US" sz="1050" dirty="0">
                <a:latin typeface="Times New Roman" panose="02020603050405020304" pitchFamily="18" charset="0"/>
                <a:ea typeface="Calibri" panose="020F0502020204030204" pitchFamily="34" charset="0"/>
                <a:cs typeface="Times New Roman" panose="02020603050405020304" pitchFamily="18" charset="0"/>
              </a:rPr>
              <a:t>.  Residential and commercial water and sewer rates can be found in section 2 of Appendix A.</a:t>
            </a: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050" b="1" dirty="0">
                <a:latin typeface="Times New Roman" panose="02020603050405020304" pitchFamily="18" charset="0"/>
                <a:ea typeface="Calibri" panose="020F0502020204030204" pitchFamily="34" charset="0"/>
                <a:cs typeface="Times New Roman" panose="02020603050405020304" pitchFamily="18" charset="0"/>
              </a:rPr>
              <a:t>Billing Statements</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Your bills are mailed monthly and are issued approximately the first week of each month, although dates do vary slightly since we do not bill on weekends or holidays.  If at any time you do not receive your bill, you can call us at 303-790-4830 and request a duplicate or you can go online to view/print a copy of your bill.  </a:t>
            </a: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050" b="1" dirty="0">
                <a:latin typeface="Times New Roman" panose="02020603050405020304" pitchFamily="18" charset="0"/>
                <a:ea typeface="Calibri" panose="020F0502020204030204" pitchFamily="34" charset="0"/>
                <a:cs typeface="Times New Roman" panose="02020603050405020304" pitchFamily="18" charset="0"/>
              </a:rPr>
              <a:t>How do I pay my bill?</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We have several different payment methods.  Pick the one that suits you. Please do not send cash in the mail.</a:t>
            </a: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pPr>
            <a:r>
              <a:rPr lang="en-US" sz="1050" b="1" dirty="0">
                <a:latin typeface="Times New Roman" panose="02020603050405020304" pitchFamily="18" charset="0"/>
                <a:ea typeface="Calibri" panose="020F0502020204030204" pitchFamily="34" charset="0"/>
                <a:cs typeface="Times New Roman" panose="02020603050405020304" pitchFamily="18" charset="0"/>
              </a:rPr>
              <a:t>By Mail</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1050" dirty="0">
                <a:latin typeface="Times New Roman" panose="02020603050405020304" pitchFamily="18" charset="0"/>
                <a:ea typeface="Calibri" panose="020F0502020204030204" pitchFamily="34" charset="0"/>
                <a:cs typeface="Times New Roman" panose="02020603050405020304" pitchFamily="18" charset="0"/>
              </a:rPr>
              <a:t>Payment should be mailed in the envelope provided with the bill.  The payment envelope has the mailing address pre-printed to go directly to our payment post office box.  Please allow five days when paying by mail.  Our mailing address for payment is ACWWA, P.O. Box  201922, Dallas, TX 75320-1922.</a:t>
            </a: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Symbol" panose="05050102010706020507" pitchFamily="18" charset="2"/>
              <a:buChar char=""/>
            </a:pPr>
            <a:r>
              <a:rPr lang="en-US" sz="1050" b="1" dirty="0">
                <a:latin typeface="Times New Roman" panose="02020603050405020304" pitchFamily="18" charset="0"/>
                <a:ea typeface="Calibri" panose="020F0502020204030204" pitchFamily="34" charset="0"/>
                <a:cs typeface="Times New Roman" panose="02020603050405020304" pitchFamily="18" charset="0"/>
              </a:rPr>
              <a:t>In Person at our Office</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1050" dirty="0">
                <a:latin typeface="Times New Roman" panose="02020603050405020304" pitchFamily="18" charset="0"/>
                <a:ea typeface="Calibri" panose="020F0502020204030204" pitchFamily="34" charset="0"/>
                <a:cs typeface="Times New Roman" panose="02020603050405020304" pitchFamily="18" charset="0"/>
              </a:rPr>
              <a:t>Payments can also be made at our main office located at 7135 S Tucson Way, Centennial, CO 80112.  There is also a 24-hour payment drop box at this location (located adjacent to the front door).  Payments may be made by</a:t>
            </a:r>
          </a:p>
          <a:p>
            <a:pPr marL="742950" marR="0" lvl="1" indent="-285750" algn="just">
              <a:spcBef>
                <a:spcPts val="0"/>
              </a:spcBef>
              <a:spcAft>
                <a:spcPts val="0"/>
              </a:spcAft>
              <a:buFont typeface="Courier New" panose="02070309020205020404" pitchFamily="49" charset="0"/>
              <a:buChar char="o"/>
            </a:pPr>
            <a:r>
              <a:rPr lang="en-US" sz="1050" dirty="0">
                <a:latin typeface="Times New Roman" panose="02020603050405020304" pitchFamily="18" charset="0"/>
                <a:ea typeface="Calibri" panose="020F0502020204030204" pitchFamily="34" charset="0"/>
                <a:cs typeface="Times New Roman" panose="02020603050405020304" pitchFamily="18" charset="0"/>
              </a:rPr>
              <a:t>Cash - (must have the exact amount, we cannot make change)</a:t>
            </a:r>
          </a:p>
          <a:p>
            <a:pPr marL="742950" marR="0" lvl="1" indent="-285750" algn="just">
              <a:spcBef>
                <a:spcPts val="0"/>
              </a:spcBef>
              <a:spcAft>
                <a:spcPts val="0"/>
              </a:spcAft>
              <a:buFont typeface="Courier New" panose="02070309020205020404" pitchFamily="49" charset="0"/>
              <a:buChar char="o"/>
            </a:pPr>
            <a:r>
              <a:rPr lang="en-US" sz="1050" dirty="0">
                <a:latin typeface="Times New Roman" panose="02020603050405020304" pitchFamily="18" charset="0"/>
                <a:ea typeface="Calibri" panose="020F0502020204030204" pitchFamily="34" charset="0"/>
                <a:cs typeface="Times New Roman" panose="02020603050405020304" pitchFamily="18" charset="0"/>
              </a:rPr>
              <a:t>Personal check, Money Order, Cashier’s Check </a:t>
            </a:r>
          </a:p>
          <a:p>
            <a:pPr marL="742950" marR="0" lvl="1" indent="-285750" algn="just">
              <a:spcBef>
                <a:spcPts val="0"/>
              </a:spcBef>
              <a:spcAft>
                <a:spcPts val="0"/>
              </a:spcAft>
              <a:buFont typeface="Courier New" panose="02070309020205020404" pitchFamily="49" charset="0"/>
              <a:buChar char="o"/>
            </a:pPr>
            <a:r>
              <a:rPr lang="en-US" sz="1050" dirty="0">
                <a:latin typeface="Times New Roman" panose="02020603050405020304" pitchFamily="18" charset="0"/>
                <a:ea typeface="Calibri" panose="020F0502020204030204" pitchFamily="34" charset="0"/>
                <a:cs typeface="Times New Roman" panose="02020603050405020304" pitchFamily="18" charset="0"/>
              </a:rPr>
              <a:t>Credit Card (there is a 2.50% per $100 paid convenience fee)</a:t>
            </a:r>
          </a:p>
          <a:p>
            <a:pPr marR="0" lvl="1" algn="just">
              <a:spcBef>
                <a:spcPts val="0"/>
              </a:spcBef>
              <a:spcAft>
                <a:spcPts val="0"/>
              </a:spcAft>
            </a:pP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050" b="1" dirty="0">
                <a:latin typeface="Times New Roman" panose="02020603050405020304" pitchFamily="18" charset="0"/>
                <a:ea typeface="Calibri" panose="020F0502020204030204" pitchFamily="34" charset="0"/>
                <a:cs typeface="Times New Roman" panose="02020603050405020304" pitchFamily="18" charset="0"/>
              </a:rPr>
              <a:t>Automatic Payment - Electronic Funds Transfer (EFT)</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r>
              <a:rPr lang="en-US" sz="1050" dirty="0">
                <a:latin typeface="Times New Roman" panose="02020603050405020304" pitchFamily="18" charset="0"/>
                <a:ea typeface="Calibri" panose="020F0502020204030204" pitchFamily="34" charset="0"/>
                <a:cs typeface="Times New Roman" panose="02020603050405020304" pitchFamily="18" charset="0"/>
              </a:rPr>
              <a:t>We offer this service after completion of an EFT–Debit Authorization form.  Forms may be accessed on our website.</a:t>
            </a:r>
          </a:p>
          <a:p>
            <a:pPr marL="457200" marR="0" algn="just">
              <a:spcBef>
                <a:spcPts val="0"/>
              </a:spcBef>
              <a:spcAft>
                <a:spcPts val="0"/>
              </a:spcAft>
            </a:pP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marL="457200" marR="0" algn="just">
              <a:spcBef>
                <a:spcPts val="0"/>
              </a:spcBef>
              <a:spcAft>
                <a:spcPts val="0"/>
              </a:spcAft>
            </a:pP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b="1" dirty="0">
                <a:latin typeface="Times New Roman" panose="02020603050405020304" pitchFamily="18" charset="0"/>
                <a:ea typeface="Calibri" panose="020F0502020204030204" pitchFamily="34" charset="0"/>
                <a:cs typeface="Times New Roman" panose="02020603050405020304" pitchFamily="18" charset="0"/>
              </a:rPr>
              <a:t>What if I have a high bill?</a:t>
            </a:r>
            <a:endParaRPr lang="en-US" sz="105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050" dirty="0">
                <a:latin typeface="Times New Roman" panose="02020603050405020304" pitchFamily="18" charset="0"/>
                <a:ea typeface="Calibri" panose="020F0502020204030204" pitchFamily="34" charset="0"/>
                <a:cs typeface="Times New Roman" panose="02020603050405020304" pitchFamily="18" charset="0"/>
              </a:rPr>
              <a:t>We understand that from time to time, a substantial increase in the volume of water may cause a higher water bill.  If this occurs due to a water leak or other uncontrollable circumstance, please contact our Customer Service Department and ask them to explain ACWWA’s Uncontrollable Water Usage Policy.  You may be eligible for a credit towards your bill.</a:t>
            </a:r>
          </a:p>
          <a:p>
            <a:pPr algn="just"/>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3825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09563" y="457200"/>
            <a:ext cx="0" cy="8766175"/>
          </a:xfrm>
          <a:custGeom>
            <a:avLst/>
            <a:gdLst/>
            <a:ahLst/>
            <a:cxnLst/>
            <a:rect l="l" t="t" r="r" b="b"/>
            <a:pathLst>
              <a:path h="8766175">
                <a:moveTo>
                  <a:pt x="0" y="0"/>
                </a:moveTo>
                <a:lnTo>
                  <a:pt x="0" y="8765882"/>
                </a:lnTo>
              </a:path>
            </a:pathLst>
          </a:custGeom>
          <a:ln w="3175">
            <a:solidFill>
              <a:srgbClr val="636B85"/>
            </a:solidFill>
          </a:ln>
        </p:spPr>
        <p:txBody>
          <a:bodyPr wrap="square" lIns="0" tIns="0" rIns="0" bIns="0" rtlCol="0"/>
          <a:lstStyle/>
          <a:p>
            <a:endParaRPr/>
          </a:p>
        </p:txBody>
      </p:sp>
      <p:sp>
        <p:nvSpPr>
          <p:cNvPr id="3" name="object 3"/>
          <p:cNvSpPr/>
          <p:nvPr/>
        </p:nvSpPr>
        <p:spPr>
          <a:xfrm>
            <a:off x="457200" y="1028700"/>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5" name="object 5"/>
          <p:cNvSpPr/>
          <p:nvPr/>
        </p:nvSpPr>
        <p:spPr>
          <a:xfrm>
            <a:off x="457200" y="9454895"/>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7" name="object 7"/>
          <p:cNvSpPr/>
          <p:nvPr/>
        </p:nvSpPr>
        <p:spPr>
          <a:xfrm>
            <a:off x="571500" y="228600"/>
            <a:ext cx="1657350" cy="736600"/>
          </a:xfrm>
          <a:custGeom>
            <a:avLst/>
            <a:gdLst/>
            <a:ahLst/>
            <a:cxnLst/>
            <a:rect l="l" t="t" r="r" b="b"/>
            <a:pathLst>
              <a:path w="1657350" h="736600">
                <a:moveTo>
                  <a:pt x="0" y="736600"/>
                </a:moveTo>
                <a:lnTo>
                  <a:pt x="1657350" y="736600"/>
                </a:lnTo>
                <a:lnTo>
                  <a:pt x="1657350" y="0"/>
                </a:lnTo>
                <a:lnTo>
                  <a:pt x="0" y="0"/>
                </a:lnTo>
                <a:lnTo>
                  <a:pt x="0" y="736600"/>
                </a:lnTo>
                <a:close/>
              </a:path>
            </a:pathLst>
          </a:custGeom>
          <a:ln w="38100">
            <a:solidFill>
              <a:srgbClr val="FFFFFF"/>
            </a:solidFill>
          </a:ln>
        </p:spPr>
        <p:txBody>
          <a:bodyPr wrap="square" lIns="0" tIns="0" rIns="0" bIns="0" rtlCol="0"/>
          <a:lstStyle/>
          <a:p>
            <a:endParaRPr/>
          </a:p>
        </p:txBody>
      </p:sp>
      <p:sp>
        <p:nvSpPr>
          <p:cNvPr id="42" name="object 30"/>
          <p:cNvSpPr txBox="1"/>
          <p:nvPr/>
        </p:nvSpPr>
        <p:spPr>
          <a:xfrm>
            <a:off x="859332" y="9487572"/>
            <a:ext cx="6055995" cy="294953"/>
          </a:xfrm>
          <a:prstGeom prst="rect">
            <a:avLst/>
          </a:prstGeom>
        </p:spPr>
        <p:txBody>
          <a:bodyPr vert="horz" wrap="square" lIns="0" tIns="0" rIns="0" bIns="0" rtlCol="0">
            <a:spAutoFit/>
          </a:bodyPr>
          <a:lstStyle/>
          <a:p>
            <a:pPr algn="ctr">
              <a:lnSpc>
                <a:spcPts val="1085"/>
              </a:lnSpc>
            </a:pPr>
            <a:r>
              <a:rPr sz="100" spc="-10" dirty="0">
                <a:latin typeface="Symbol"/>
                <a:cs typeface="Symbol"/>
              </a:rPr>
              <a:t></a:t>
            </a:r>
            <a:r>
              <a:rPr lang="en-US" sz="1000" dirty="0">
                <a:latin typeface="Times New Roman"/>
                <a:cs typeface="Times New Roman"/>
              </a:rPr>
              <a:t>7135 S. Tucson Way, Centennial, CO 80112</a:t>
            </a:r>
            <a:r>
              <a:rPr lang="en-US" sz="1000" spc="-5" dirty="0">
                <a:latin typeface="Wingdings"/>
                <a:cs typeface="Wingdings"/>
              </a:rPr>
              <a:t></a:t>
            </a:r>
            <a:r>
              <a:rPr lang="en-US" sz="1000" dirty="0">
                <a:latin typeface="Times New Roman"/>
                <a:cs typeface="Times New Roman"/>
              </a:rPr>
              <a:t>P</a:t>
            </a:r>
            <a:r>
              <a:rPr lang="en-US" sz="1000" spc="-15" dirty="0">
                <a:latin typeface="Times New Roman"/>
                <a:cs typeface="Times New Roman"/>
              </a:rPr>
              <a:t>h</a:t>
            </a:r>
            <a:r>
              <a:rPr lang="en-US" sz="1000" dirty="0">
                <a:latin typeface="Times New Roman"/>
                <a:cs typeface="Times New Roman"/>
              </a:rPr>
              <a:t>o</a:t>
            </a:r>
            <a:r>
              <a:rPr lang="en-US" sz="1000" spc="-15" dirty="0">
                <a:latin typeface="Times New Roman"/>
                <a:cs typeface="Times New Roman"/>
              </a:rPr>
              <a:t>n</a:t>
            </a:r>
            <a:r>
              <a:rPr lang="en-US" sz="1000" spc="-5" dirty="0">
                <a:latin typeface="Times New Roman"/>
                <a:cs typeface="Times New Roman"/>
              </a:rPr>
              <a:t>e:</a:t>
            </a:r>
            <a:r>
              <a:rPr lang="en-US" sz="1000" dirty="0">
                <a:latin typeface="Times New Roman"/>
                <a:cs typeface="Times New Roman"/>
              </a:rPr>
              <a:t> </a:t>
            </a:r>
            <a:r>
              <a:rPr lang="en-US" sz="1000" spc="-5" dirty="0">
                <a:latin typeface="Times New Roman"/>
                <a:cs typeface="Times New Roman"/>
              </a:rPr>
              <a:t>(303) 790-4830</a:t>
            </a:r>
            <a:r>
              <a:rPr lang="en-US" sz="1000" spc="-5" dirty="0">
                <a:latin typeface="Wingdings"/>
                <a:cs typeface="Wingdings"/>
              </a:rPr>
              <a:t></a:t>
            </a:r>
            <a:r>
              <a:rPr lang="en-US" sz="1000" spc="-5" dirty="0">
                <a:latin typeface="Times New Roman"/>
                <a:cs typeface="Times New Roman"/>
              </a:rPr>
              <a:t>Fa</a:t>
            </a:r>
            <a:r>
              <a:rPr lang="en-US" sz="1000" spc="-15" dirty="0">
                <a:latin typeface="Times New Roman"/>
                <a:cs typeface="Times New Roman"/>
              </a:rPr>
              <a:t>x</a:t>
            </a:r>
            <a:r>
              <a:rPr lang="en-US" sz="1000" spc="-5" dirty="0">
                <a:latin typeface="Times New Roman"/>
                <a:cs typeface="Times New Roman"/>
              </a:rPr>
              <a:t>: (213) 947-1841</a:t>
            </a:r>
            <a:endParaRPr lang="en-US" sz="1000" dirty="0">
              <a:latin typeface="Times New Roman"/>
              <a:cs typeface="Times New Roman"/>
            </a:endParaRPr>
          </a:p>
          <a:p>
            <a:pPr algn="ctr">
              <a:lnSpc>
                <a:spcPts val="1175"/>
              </a:lnSpc>
            </a:pPr>
            <a:r>
              <a:rPr lang="en-US" sz="1000" spc="-5" dirty="0">
                <a:latin typeface="Times New Roman"/>
                <a:cs typeface="Times New Roman"/>
                <a:hlinkClick r:id="rId2"/>
              </a:rPr>
              <a:t>www.acwwa.com</a:t>
            </a:r>
            <a:r>
              <a:rPr lang="en-US" sz="1000" spc="-5" dirty="0">
                <a:latin typeface="Times New Roman"/>
                <a:cs typeface="Times New Roman"/>
              </a:rPr>
              <a:t> </a:t>
            </a:r>
            <a:endParaRPr lang="en-US" sz="1000" dirty="0">
              <a:latin typeface="Times New Roman"/>
              <a:cs typeface="Times New Roman"/>
            </a:endParaRPr>
          </a:p>
        </p:txBody>
      </p:sp>
      <p:pic>
        <p:nvPicPr>
          <p:cNvPr id="45" name="Picture 44" descr="G:\Administration\ACWWA Stationary\ACWWA Logo No Frame.jpg"/>
          <p:cNvPicPr/>
          <p:nvPr/>
        </p:nvPicPr>
        <p:blipFill>
          <a:blip r:embed="rId3" cstate="print">
            <a:extLst>
              <a:ext uri="{BEBA8EAE-BF5A-486C-A8C5-ECC9F3942E4B}">
                <a14:imgProps xmlns:a14="http://schemas.microsoft.com/office/drawing/2010/main">
                  <a14:imgLayer r:embed="rId4">
                    <a14:imgEffect>
                      <a14:artisticPlasticWrap trans="78000"/>
                    </a14:imgEffect>
                  </a14:imgLayer>
                </a14:imgProps>
              </a:ext>
              <a:ext uri="{28A0092B-C50C-407E-A947-70E740481C1C}">
                <a14:useLocalDpi xmlns:a14="http://schemas.microsoft.com/office/drawing/2010/main" val="0"/>
              </a:ext>
            </a:extLst>
          </a:blip>
          <a:srcRect/>
          <a:stretch>
            <a:fillRect/>
          </a:stretch>
        </p:blipFill>
        <p:spPr bwMode="auto">
          <a:xfrm>
            <a:off x="6670414" y="1371601"/>
            <a:ext cx="723531" cy="809169"/>
          </a:xfrm>
          <a:prstGeom prst="rect">
            <a:avLst/>
          </a:prstGeom>
          <a:noFill/>
          <a:ln>
            <a:noFill/>
          </a:ln>
          <a:effectLst>
            <a:glow rad="228600">
              <a:schemeClr val="accent1">
                <a:alpha val="86000"/>
              </a:schemeClr>
            </a:glow>
          </a:effectLst>
        </p:spPr>
      </p:pic>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227" y="439126"/>
            <a:ext cx="2590800" cy="403942"/>
          </a:xfrm>
          <a:prstGeom prst="rect">
            <a:avLst/>
          </a:prstGeom>
        </p:spPr>
      </p:pic>
      <p:pic>
        <p:nvPicPr>
          <p:cNvPr id="1028" name="Picture 4" descr="ACWWA_FinalLogo_Hi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2500" y="228600"/>
            <a:ext cx="1485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3400" y="963208"/>
            <a:ext cx="5703173" cy="8386911"/>
          </a:xfrm>
          <a:prstGeom prst="rect">
            <a:avLst/>
          </a:prstGeom>
        </p:spPr>
        <p:txBody>
          <a:bodyPr wrap="square">
            <a:spAutoFit/>
          </a:bodyPr>
          <a:lstStyle/>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Where does our water come from?</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ACWWA utilizes several sources for drinking water – The ACWWA Flow Project, which currently accounts for about sixty percent (60%) of ACWWA’s water supply, along with shallow alluvial wells along Cherry Creek, and deep groundwater wells.</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The ACWWA Flow Project is a water supply project that will serve the ACWWA service area and upon completion, will result in an annual average delivery of 4,400 acre-feet of renewable water to the ACWWA service area. This new water is being used to supplement current water supplies, providing a secure and high-quality water source for current and future ACWWA customers.</a:t>
            </a: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We have a question about our water quality.  Who can we contact?</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Here at ACWWA, we work around the clock to provide top-quality water to every tap.  ACWWA utilizes groundwater for a portion of its drinking water supplies.  Groundwater comes from shallow (alluvial) and deep aquifer wells.  Certain characteristics that are common and are associated with groundwater sources can lead to issues with taste and hardness.  Groundwater contains several naturally occurring minerals.  These minerals affect the aesthetic (not a health concern) quality of water.  These minerals can affect the color, odor, and clarity of the drinking water.</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We are committed to ensuring that the quality of your drinking water meets government standards, and we are pleased to report that your water meets or exceeds all primary and secondary standards set for safety.  The drinking water that ACWWA provides has been tested and continues to be routinely tested for compliance with all drinking water regulations.</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Each year, we publish and mail to every customer an annual water quality report.  You may contact our office at 303-790-4830 for the latest edition.  If you have an immediate water quality problem, please contact us so that the problem can be investigated, (303) 790-4830, ext. 376.</a:t>
            </a:r>
          </a:p>
          <a:p>
            <a:pPr algn="just"/>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For more information on water quality, visit our website at </a:t>
            </a:r>
            <a:r>
              <a:rPr lang="en-US" sz="1100" dirty="0">
                <a:latin typeface="Times New Roman" panose="02020603050405020304" pitchFamily="18" charset="0"/>
                <a:ea typeface="Calibri" panose="020F0502020204030204" pitchFamily="34" charset="0"/>
                <a:cs typeface="Times New Roman" panose="02020603050405020304" pitchFamily="18" charset="0"/>
                <a:hlinkClick r:id="rId7"/>
              </a:rPr>
              <a:t>http://acwwa.com/2205/Water-Quality</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Water Efficiency</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ACWWA has developed a water efficiency program to provide our customers with the tools they can use to reduce their water use. Reducing water use can translate into healthier landscapes, less impact on the environment, and, best of all, reduced water bills. </a:t>
            </a:r>
          </a:p>
          <a:p>
            <a:r>
              <a:rPr lang="en-US" sz="1100" dirty="0">
                <a:latin typeface="Times New Roman" panose="02020603050405020304" pitchFamily="18" charset="0"/>
                <a:cs typeface="Times New Roman" panose="02020603050405020304" pitchFamily="18" charset="0"/>
              </a:rPr>
              <a:t> </a:t>
            </a:r>
          </a:p>
          <a:p>
            <a:r>
              <a:rPr lang="en-US" sz="1100" dirty="0">
                <a:latin typeface="Times New Roman" panose="02020603050405020304" pitchFamily="18" charset="0"/>
                <a:cs typeface="Times New Roman" panose="02020603050405020304" pitchFamily="18" charset="0"/>
              </a:rPr>
              <a:t>Because Colorado weather can vary drastically year to year, ACWWA staff continuously evaluate our system and potential water supplies.  Water efficiency may be implemented in the spring and summer months.  For more information, look for our tab </a:t>
            </a:r>
            <a:r>
              <a:rPr lang="en-US" sz="1100" b="1" dirty="0">
                <a:latin typeface="Times New Roman" panose="02020603050405020304" pitchFamily="18" charset="0"/>
                <a:cs typeface="Times New Roman" panose="02020603050405020304" pitchFamily="18" charset="0"/>
              </a:rPr>
              <a:t>Water Efficiency </a:t>
            </a:r>
            <a:r>
              <a:rPr lang="en-US" sz="1100" dirty="0">
                <a:latin typeface="Times New Roman" panose="02020603050405020304" pitchFamily="18" charset="0"/>
                <a:cs typeface="Times New Roman" panose="02020603050405020304" pitchFamily="18" charset="0"/>
              </a:rPr>
              <a:t>on ACWWA’s website.  Information will also be included in your ACWWA utility bill.</a:t>
            </a: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1100" b="1" dirty="0">
                <a:latin typeface="Times New Roman" panose="02020603050405020304" pitchFamily="18" charset="0"/>
                <a:ea typeface="Calibri" panose="020F0502020204030204" pitchFamily="34" charset="0"/>
                <a:cs typeface="Times New Roman" panose="02020603050405020304" pitchFamily="18" charset="0"/>
              </a:rPr>
              <a:t>What is Reuse or Reclaimed water?</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100" dirty="0">
                <a:latin typeface="Times New Roman" panose="02020603050405020304" pitchFamily="18" charset="0"/>
                <a:ea typeface="Calibri" panose="020F0502020204030204" pitchFamily="34" charset="0"/>
                <a:cs typeface="Times New Roman" panose="02020603050405020304" pitchFamily="18" charset="0"/>
              </a:rPr>
              <a:t>Reclaimed water, sometimes called reuse water, comes from wastewater treatment plants where it has undergone treatment and purification.  This water is reused for landscape irrigation.  Extensive treatment and disinfection ensure that public health and the environment are protected.  ACWWA’s reclaimed water meets or exceeds the Colorado Department of Public Health and Environment requirements.  Due to capacity and distribution piping, this irrigation source is limited to a small portion of ACWWA’s customers.</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97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409563" y="457200"/>
            <a:ext cx="0" cy="8766175"/>
          </a:xfrm>
          <a:custGeom>
            <a:avLst/>
            <a:gdLst/>
            <a:ahLst/>
            <a:cxnLst/>
            <a:rect l="l" t="t" r="r" b="b"/>
            <a:pathLst>
              <a:path h="8766175">
                <a:moveTo>
                  <a:pt x="0" y="0"/>
                </a:moveTo>
                <a:lnTo>
                  <a:pt x="0" y="8765882"/>
                </a:lnTo>
              </a:path>
            </a:pathLst>
          </a:custGeom>
          <a:ln w="3175">
            <a:solidFill>
              <a:srgbClr val="636B85"/>
            </a:solidFill>
          </a:ln>
        </p:spPr>
        <p:txBody>
          <a:bodyPr wrap="square" lIns="0" tIns="0" rIns="0" bIns="0" rtlCol="0"/>
          <a:lstStyle/>
          <a:p>
            <a:endParaRPr/>
          </a:p>
        </p:txBody>
      </p:sp>
      <p:sp>
        <p:nvSpPr>
          <p:cNvPr id="3" name="object 3"/>
          <p:cNvSpPr/>
          <p:nvPr/>
        </p:nvSpPr>
        <p:spPr>
          <a:xfrm>
            <a:off x="457200" y="1028700"/>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5" name="object 5"/>
          <p:cNvSpPr/>
          <p:nvPr/>
        </p:nvSpPr>
        <p:spPr>
          <a:xfrm>
            <a:off x="457200" y="9454895"/>
            <a:ext cx="6858000" cy="0"/>
          </a:xfrm>
          <a:custGeom>
            <a:avLst/>
            <a:gdLst/>
            <a:ahLst/>
            <a:cxnLst/>
            <a:rect l="l" t="t" r="r" b="b"/>
            <a:pathLst>
              <a:path w="6858000">
                <a:moveTo>
                  <a:pt x="6858000" y="0"/>
                </a:moveTo>
                <a:lnTo>
                  <a:pt x="0" y="0"/>
                </a:lnTo>
              </a:path>
            </a:pathLst>
          </a:custGeom>
          <a:ln w="3175">
            <a:solidFill>
              <a:srgbClr val="636B85"/>
            </a:solidFill>
          </a:ln>
        </p:spPr>
        <p:txBody>
          <a:bodyPr wrap="square" lIns="0" tIns="0" rIns="0" bIns="0" rtlCol="0"/>
          <a:lstStyle/>
          <a:p>
            <a:endParaRPr/>
          </a:p>
        </p:txBody>
      </p:sp>
      <p:sp>
        <p:nvSpPr>
          <p:cNvPr id="7" name="object 7"/>
          <p:cNvSpPr/>
          <p:nvPr/>
        </p:nvSpPr>
        <p:spPr>
          <a:xfrm>
            <a:off x="571500" y="228600"/>
            <a:ext cx="1657350" cy="736600"/>
          </a:xfrm>
          <a:custGeom>
            <a:avLst/>
            <a:gdLst/>
            <a:ahLst/>
            <a:cxnLst/>
            <a:rect l="l" t="t" r="r" b="b"/>
            <a:pathLst>
              <a:path w="1657350" h="736600">
                <a:moveTo>
                  <a:pt x="0" y="736600"/>
                </a:moveTo>
                <a:lnTo>
                  <a:pt x="1657350" y="736600"/>
                </a:lnTo>
                <a:lnTo>
                  <a:pt x="1657350" y="0"/>
                </a:lnTo>
                <a:lnTo>
                  <a:pt x="0" y="0"/>
                </a:lnTo>
                <a:lnTo>
                  <a:pt x="0" y="736600"/>
                </a:lnTo>
                <a:close/>
              </a:path>
            </a:pathLst>
          </a:custGeom>
          <a:ln w="38100">
            <a:solidFill>
              <a:srgbClr val="FFFFFF"/>
            </a:solidFill>
          </a:ln>
        </p:spPr>
        <p:txBody>
          <a:bodyPr wrap="square" lIns="0" tIns="0" rIns="0" bIns="0" rtlCol="0"/>
          <a:lstStyle/>
          <a:p>
            <a:endParaRPr/>
          </a:p>
        </p:txBody>
      </p:sp>
      <p:sp>
        <p:nvSpPr>
          <p:cNvPr id="42" name="object 30"/>
          <p:cNvSpPr txBox="1"/>
          <p:nvPr/>
        </p:nvSpPr>
        <p:spPr>
          <a:xfrm>
            <a:off x="859332" y="9487572"/>
            <a:ext cx="6055995" cy="436017"/>
          </a:xfrm>
          <a:prstGeom prst="rect">
            <a:avLst/>
          </a:prstGeom>
        </p:spPr>
        <p:txBody>
          <a:bodyPr vert="horz" wrap="square" lIns="0" tIns="0" rIns="0" bIns="0" rtlCol="0">
            <a:spAutoFit/>
          </a:bodyPr>
          <a:lstStyle/>
          <a:p>
            <a:pPr algn="ctr">
              <a:lnSpc>
                <a:spcPts val="1085"/>
              </a:lnSpc>
            </a:pPr>
            <a:r>
              <a:rPr lang="en-US" sz="1200" dirty="0"/>
              <a:t>7135 S. Tucson Way</a:t>
            </a:r>
          </a:p>
          <a:p>
            <a:pPr algn="ctr">
              <a:lnSpc>
                <a:spcPts val="1085"/>
              </a:lnSpc>
            </a:pPr>
            <a:r>
              <a:rPr lang="en-US" sz="1000" dirty="0">
                <a:latin typeface="Times New Roman"/>
                <a:cs typeface="Times New Roman"/>
              </a:rPr>
              <a:t>Centennial, CO 80112</a:t>
            </a:r>
            <a:r>
              <a:rPr lang="en-US" sz="1000" spc="-5" dirty="0">
                <a:latin typeface="Wingdings"/>
                <a:cs typeface="Wingdings"/>
              </a:rPr>
              <a:t></a:t>
            </a:r>
            <a:r>
              <a:rPr lang="en-US" sz="1000" dirty="0">
                <a:latin typeface="Times New Roman"/>
                <a:cs typeface="Times New Roman"/>
              </a:rPr>
              <a:t>P</a:t>
            </a:r>
            <a:r>
              <a:rPr lang="en-US" sz="1000" spc="-15" dirty="0">
                <a:latin typeface="Times New Roman"/>
                <a:cs typeface="Times New Roman"/>
              </a:rPr>
              <a:t>h</a:t>
            </a:r>
            <a:r>
              <a:rPr lang="en-US" sz="1000" dirty="0">
                <a:latin typeface="Times New Roman"/>
                <a:cs typeface="Times New Roman"/>
              </a:rPr>
              <a:t>o</a:t>
            </a:r>
            <a:r>
              <a:rPr lang="en-US" sz="1000" spc="-15" dirty="0">
                <a:latin typeface="Times New Roman"/>
                <a:cs typeface="Times New Roman"/>
              </a:rPr>
              <a:t>n</a:t>
            </a:r>
            <a:r>
              <a:rPr lang="en-US" sz="1000" spc="-5" dirty="0">
                <a:latin typeface="Times New Roman"/>
                <a:cs typeface="Times New Roman"/>
              </a:rPr>
              <a:t>e:</a:t>
            </a:r>
            <a:r>
              <a:rPr lang="en-US" sz="1000" dirty="0">
                <a:latin typeface="Times New Roman"/>
                <a:cs typeface="Times New Roman"/>
              </a:rPr>
              <a:t> </a:t>
            </a:r>
            <a:r>
              <a:rPr lang="en-US" sz="1000" spc="-5" dirty="0">
                <a:latin typeface="Times New Roman"/>
                <a:cs typeface="Times New Roman"/>
              </a:rPr>
              <a:t>(303) 790-4830</a:t>
            </a:r>
            <a:r>
              <a:rPr lang="en-US" sz="1000" spc="-5" dirty="0">
                <a:latin typeface="Wingdings"/>
                <a:cs typeface="Wingdings"/>
              </a:rPr>
              <a:t></a:t>
            </a:r>
            <a:r>
              <a:rPr lang="en-US" sz="1000" spc="-5" dirty="0">
                <a:latin typeface="Times New Roman"/>
                <a:cs typeface="Times New Roman"/>
              </a:rPr>
              <a:t>Fa</a:t>
            </a:r>
            <a:r>
              <a:rPr lang="en-US" sz="1000" spc="-15" dirty="0">
                <a:latin typeface="Times New Roman"/>
                <a:cs typeface="Times New Roman"/>
              </a:rPr>
              <a:t>x</a:t>
            </a:r>
            <a:r>
              <a:rPr lang="en-US" sz="1000" spc="-5" dirty="0">
                <a:latin typeface="Times New Roman"/>
                <a:cs typeface="Times New Roman"/>
              </a:rPr>
              <a:t>: (303) 790-9364</a:t>
            </a:r>
            <a:endParaRPr lang="en-US" sz="1000" dirty="0">
              <a:latin typeface="Times New Roman"/>
              <a:cs typeface="Times New Roman"/>
            </a:endParaRPr>
          </a:p>
          <a:p>
            <a:pPr algn="ctr">
              <a:lnSpc>
                <a:spcPts val="1175"/>
              </a:lnSpc>
            </a:pPr>
            <a:r>
              <a:rPr lang="en-US" sz="1000" spc="-5" dirty="0">
                <a:latin typeface="Times New Roman"/>
                <a:cs typeface="Times New Roman"/>
                <a:hlinkClick r:id="rId2"/>
              </a:rPr>
              <a:t>www.acwwa.com</a:t>
            </a:r>
            <a:r>
              <a:rPr lang="en-US" sz="1000" spc="-5" dirty="0">
                <a:latin typeface="Times New Roman"/>
                <a:cs typeface="Times New Roman"/>
              </a:rPr>
              <a:t> </a:t>
            </a:r>
            <a:endParaRPr lang="en-US" sz="1000" dirty="0">
              <a:latin typeface="Times New Roman"/>
              <a:cs typeface="Times New Roman"/>
            </a:endParaRPr>
          </a:p>
        </p:txBody>
      </p:sp>
      <p:pic>
        <p:nvPicPr>
          <p:cNvPr id="45" name="Picture 44" descr="G:\Administration\ACWWA Stationary\ACWWA Logo No Frame.jpg"/>
          <p:cNvPicPr/>
          <p:nvPr/>
        </p:nvPicPr>
        <p:blipFill>
          <a:blip r:embed="rId3" cstate="print">
            <a:extLst>
              <a:ext uri="{BEBA8EAE-BF5A-486C-A8C5-ECC9F3942E4B}">
                <a14:imgProps xmlns:a14="http://schemas.microsoft.com/office/drawing/2010/main">
                  <a14:imgLayer r:embed="rId4">
                    <a14:imgEffect>
                      <a14:artisticPlasticWrap trans="78000"/>
                    </a14:imgEffect>
                  </a14:imgLayer>
                </a14:imgProps>
              </a:ext>
              <a:ext uri="{28A0092B-C50C-407E-A947-70E740481C1C}">
                <a14:useLocalDpi xmlns:a14="http://schemas.microsoft.com/office/drawing/2010/main" val="0"/>
              </a:ext>
            </a:extLst>
          </a:blip>
          <a:srcRect/>
          <a:stretch>
            <a:fillRect/>
          </a:stretch>
        </p:blipFill>
        <p:spPr bwMode="auto">
          <a:xfrm>
            <a:off x="6670414" y="1371601"/>
            <a:ext cx="723531" cy="809169"/>
          </a:xfrm>
          <a:prstGeom prst="rect">
            <a:avLst/>
          </a:prstGeom>
          <a:noFill/>
          <a:ln>
            <a:noFill/>
          </a:ln>
          <a:effectLst>
            <a:glow rad="228600">
              <a:schemeClr val="accent1">
                <a:alpha val="86000"/>
              </a:schemeClr>
            </a:glo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67" y="1295400"/>
            <a:ext cx="5689713" cy="3552889"/>
          </a:xfrm>
          <a:prstGeom prst="rect">
            <a:avLst/>
          </a:prstGeom>
        </p:spPr>
      </p:pic>
      <p:sp>
        <p:nvSpPr>
          <p:cNvPr id="13" name="object 37"/>
          <p:cNvSpPr/>
          <p:nvPr/>
        </p:nvSpPr>
        <p:spPr>
          <a:xfrm>
            <a:off x="533400" y="1230630"/>
            <a:ext cx="5791200" cy="3646170"/>
          </a:xfrm>
          <a:custGeom>
            <a:avLst/>
            <a:gdLst/>
            <a:ahLst/>
            <a:cxnLst/>
            <a:rect l="l" t="t" r="r" b="b"/>
            <a:pathLst>
              <a:path w="5791200" h="3646170">
                <a:moveTo>
                  <a:pt x="0" y="3646170"/>
                </a:moveTo>
                <a:lnTo>
                  <a:pt x="5790946" y="3646170"/>
                </a:lnTo>
                <a:lnTo>
                  <a:pt x="5790946" y="0"/>
                </a:lnTo>
                <a:lnTo>
                  <a:pt x="0" y="0"/>
                </a:lnTo>
                <a:lnTo>
                  <a:pt x="0" y="3646170"/>
                </a:lnTo>
                <a:close/>
              </a:path>
            </a:pathLst>
          </a:custGeom>
          <a:ln w="127000">
            <a:solidFill>
              <a:srgbClr val="B9CECF"/>
            </a:solidFill>
          </a:ln>
        </p:spPr>
        <p:txBody>
          <a:bodyPr wrap="square" lIns="0" tIns="0" rIns="0" bIns="0" rtlCol="0"/>
          <a:lstStyle/>
          <a:p>
            <a:endParaRPr/>
          </a:p>
        </p:txBody>
      </p:sp>
      <p:sp>
        <p:nvSpPr>
          <p:cNvPr id="14" name="object 3"/>
          <p:cNvSpPr txBox="1"/>
          <p:nvPr/>
        </p:nvSpPr>
        <p:spPr>
          <a:xfrm>
            <a:off x="2115045" y="5260127"/>
            <a:ext cx="2679446" cy="1097736"/>
          </a:xfrm>
          <a:prstGeom prst="rect">
            <a:avLst/>
          </a:prstGeom>
        </p:spPr>
        <p:txBody>
          <a:bodyPr vert="horz" wrap="square" lIns="0" tIns="0" rIns="0" bIns="0" rtlCol="0">
            <a:spAutoFit/>
          </a:bodyPr>
          <a:lstStyle/>
          <a:p>
            <a:pPr algn="ctr">
              <a:lnSpc>
                <a:spcPct val="100000"/>
              </a:lnSpc>
            </a:pPr>
            <a:r>
              <a:rPr sz="1400" u="heavy" spc="-355" dirty="0">
                <a:latin typeface="Times New Roman"/>
                <a:cs typeface="Times New Roman"/>
              </a:rPr>
              <a:t> </a:t>
            </a:r>
            <a:r>
              <a:rPr sz="1400" b="1" u="heavy" spc="-5" dirty="0">
                <a:latin typeface="Cambria"/>
                <a:cs typeface="Cambria"/>
              </a:rPr>
              <a:t>Contact</a:t>
            </a:r>
            <a:r>
              <a:rPr sz="1400" b="1" u="heavy" spc="-50" dirty="0">
                <a:latin typeface="Cambria"/>
                <a:cs typeface="Cambria"/>
              </a:rPr>
              <a:t> </a:t>
            </a:r>
            <a:r>
              <a:rPr sz="1400" b="1" u="heavy" spc="-5" dirty="0">
                <a:latin typeface="Cambria"/>
                <a:cs typeface="Cambria"/>
              </a:rPr>
              <a:t>Information</a:t>
            </a:r>
            <a:endParaRPr sz="1400" dirty="0">
              <a:latin typeface="Cambria"/>
              <a:cs typeface="Cambria"/>
            </a:endParaRPr>
          </a:p>
          <a:p>
            <a:pPr>
              <a:lnSpc>
                <a:spcPct val="100000"/>
              </a:lnSpc>
              <a:spcBef>
                <a:spcPts val="5"/>
              </a:spcBef>
            </a:pPr>
            <a:endParaRPr sz="1400" dirty="0">
              <a:latin typeface="Times New Roman"/>
              <a:cs typeface="Times New Roman"/>
            </a:endParaRPr>
          </a:p>
          <a:p>
            <a:pPr marL="361315" marR="353060" algn="ctr">
              <a:lnSpc>
                <a:spcPts val="1280"/>
              </a:lnSpc>
              <a:spcBef>
                <a:spcPts val="65"/>
              </a:spcBef>
            </a:pPr>
            <a:r>
              <a:rPr sz="1100" dirty="0">
                <a:latin typeface="Cambria"/>
                <a:cs typeface="Cambria"/>
              </a:rPr>
              <a:t>Monday - Friday, 8 am </a:t>
            </a:r>
            <a:r>
              <a:rPr lang="en-US" sz="1100" dirty="0">
                <a:latin typeface="Cambria"/>
                <a:cs typeface="Cambria"/>
              </a:rPr>
              <a:t>–</a:t>
            </a:r>
            <a:r>
              <a:rPr sz="1100" dirty="0">
                <a:latin typeface="Cambria"/>
                <a:cs typeface="Cambria"/>
              </a:rPr>
              <a:t> </a:t>
            </a:r>
            <a:r>
              <a:rPr lang="en-US" sz="1100" dirty="0">
                <a:latin typeface="Cambria"/>
                <a:cs typeface="Cambria"/>
              </a:rPr>
              <a:t>4:30</a:t>
            </a:r>
            <a:r>
              <a:rPr sz="1100" spc="-114" dirty="0">
                <a:latin typeface="Cambria"/>
                <a:cs typeface="Cambria"/>
              </a:rPr>
              <a:t> </a:t>
            </a:r>
            <a:r>
              <a:rPr sz="1100" dirty="0">
                <a:latin typeface="Cambria"/>
                <a:cs typeface="Cambria"/>
              </a:rPr>
              <a:t>pm  </a:t>
            </a:r>
            <a:r>
              <a:rPr lang="en-US" sz="1100" dirty="0">
                <a:latin typeface="Cambria"/>
                <a:cs typeface="Cambria"/>
              </a:rPr>
              <a:t>7135 S. Tucson Way, Centennial</a:t>
            </a:r>
            <a:r>
              <a:rPr sz="1100" spc="-5" dirty="0">
                <a:latin typeface="Cambria"/>
                <a:cs typeface="Cambria"/>
              </a:rPr>
              <a:t>, </a:t>
            </a:r>
            <a:r>
              <a:rPr lang="en-US" sz="1100" spc="-5" dirty="0">
                <a:latin typeface="Cambria"/>
                <a:cs typeface="Cambria"/>
              </a:rPr>
              <a:t>Colorado 80112</a:t>
            </a:r>
            <a:r>
              <a:rPr sz="1100" spc="-5" dirty="0">
                <a:latin typeface="Cambria"/>
                <a:cs typeface="Cambria"/>
              </a:rPr>
              <a:t> </a:t>
            </a:r>
            <a:r>
              <a:rPr lang="en-US" sz="1100" dirty="0">
                <a:latin typeface="Cambria"/>
                <a:cs typeface="Cambria"/>
              </a:rPr>
              <a:t>(303) 790-4830</a:t>
            </a:r>
            <a:endParaRPr sz="1100" dirty="0">
              <a:latin typeface="Cambria"/>
              <a:cs typeface="Cambria"/>
            </a:endParaRPr>
          </a:p>
          <a:p>
            <a:pPr algn="ctr">
              <a:lnSpc>
                <a:spcPts val="1240"/>
              </a:lnSpc>
            </a:pPr>
            <a:r>
              <a:rPr sz="1100" dirty="0">
                <a:latin typeface="Cambria"/>
                <a:cs typeface="Cambria"/>
              </a:rPr>
              <a:t>(</a:t>
            </a:r>
            <a:r>
              <a:rPr lang="en-US" sz="1100" dirty="0">
                <a:latin typeface="Cambria"/>
                <a:cs typeface="Cambria"/>
              </a:rPr>
              <a:t>213</a:t>
            </a:r>
            <a:r>
              <a:rPr sz="1100" dirty="0">
                <a:latin typeface="Cambria"/>
                <a:cs typeface="Cambria"/>
              </a:rPr>
              <a:t>) </a:t>
            </a:r>
            <a:r>
              <a:rPr lang="en-US" sz="1100" dirty="0">
                <a:latin typeface="Cambria"/>
                <a:cs typeface="Cambria"/>
              </a:rPr>
              <a:t>947-1841</a:t>
            </a:r>
            <a:r>
              <a:rPr sz="1100" spc="-45" dirty="0">
                <a:latin typeface="Cambria"/>
                <a:cs typeface="Cambria"/>
              </a:rPr>
              <a:t> </a:t>
            </a:r>
            <a:r>
              <a:rPr sz="1100" spc="-5" dirty="0">
                <a:latin typeface="Cambria"/>
                <a:cs typeface="Cambria"/>
              </a:rPr>
              <a:t>(Fax)</a:t>
            </a:r>
            <a:endParaRPr lang="en-US" sz="1100" dirty="0">
              <a:latin typeface="Cambria"/>
              <a:cs typeface="Cambria"/>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3600" y="7216058"/>
            <a:ext cx="2590800" cy="403942"/>
          </a:xfrm>
          <a:prstGeom prst="rect">
            <a:avLst/>
          </a:prstGeom>
        </p:spPr>
      </p:pic>
      <p:sp>
        <p:nvSpPr>
          <p:cNvPr id="16" name="object 2"/>
          <p:cNvSpPr txBox="1">
            <a:spLocks/>
          </p:cNvSpPr>
          <p:nvPr/>
        </p:nvSpPr>
        <p:spPr>
          <a:xfrm>
            <a:off x="787918" y="533400"/>
            <a:ext cx="5384282" cy="430887"/>
          </a:xfrm>
          <a:prstGeom prst="rect">
            <a:avLst/>
          </a:prstGeom>
        </p:spPr>
        <p:txBody>
          <a:bodyPr vert="horz" wrap="square" lIns="0" tIns="0" rIns="0" bIns="0" rtlCol="0">
            <a:spAutoFit/>
          </a:bodyPr>
          <a:lstStyle>
            <a:lvl1pPr>
              <a:defRPr>
                <a:latin typeface="+mj-lt"/>
                <a:ea typeface="+mj-ea"/>
                <a:cs typeface="+mj-cs"/>
              </a:defRPr>
            </a:lvl1pPr>
          </a:lstStyle>
          <a:p>
            <a:pPr marL="12700"/>
            <a:r>
              <a:rPr lang="en-US" sz="2800" i="1" kern="0" spc="-65">
                <a:solidFill>
                  <a:srgbClr val="465656"/>
                </a:solidFill>
                <a:latin typeface="Rage Italic"/>
                <a:cs typeface="Rage Italic"/>
              </a:rPr>
              <a:t>“</a:t>
            </a:r>
            <a:r>
              <a:rPr lang="en-US" sz="2400" i="1" kern="0" spc="-95">
                <a:solidFill>
                  <a:srgbClr val="0000FF"/>
                </a:solidFill>
                <a:latin typeface="Rage Italic"/>
                <a:cs typeface="Rage Italic"/>
              </a:rPr>
              <a:t>Defending Water Quality and  the Environment”</a:t>
            </a:r>
            <a:endParaRPr lang="en-US" sz="2400" kern="0" dirty="0">
              <a:solidFill>
                <a:srgbClr val="0000FF"/>
              </a:solidFill>
              <a:latin typeface="Rage Italic"/>
              <a:cs typeface="Rage Italic"/>
            </a:endParaRPr>
          </a:p>
        </p:txBody>
      </p:sp>
    </p:spTree>
    <p:extLst>
      <p:ext uri="{BB962C8B-B14F-4D97-AF65-F5344CB8AC3E}">
        <p14:creationId xmlns:p14="http://schemas.microsoft.com/office/powerpoint/2010/main" val="293130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51548C8D8CFF409349561A6B537B4C" ma:contentTypeVersion="14" ma:contentTypeDescription="Create a new document." ma:contentTypeScope="" ma:versionID="2672e26805d8d3be7202013fab85a6c6">
  <xsd:schema xmlns:xsd="http://www.w3.org/2001/XMLSchema" xmlns:xs="http://www.w3.org/2001/XMLSchema" xmlns:p="http://schemas.microsoft.com/office/2006/metadata/properties" xmlns:ns2="b907ed77-1fe0-48c8-81c7-27704ff06b4d" xmlns:ns3="1ac871d6-8b47-4052-b7a1-342fedaaea51" targetNamespace="http://schemas.microsoft.com/office/2006/metadata/properties" ma:root="true" ma:fieldsID="1f653c1f5bd67b133f8a692df112ae02" ns2:_="" ns3:_="">
    <xsd:import namespace="b907ed77-1fe0-48c8-81c7-27704ff06b4d"/>
    <xsd:import namespace="1ac871d6-8b47-4052-b7a1-342fedaaea5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2:MediaServiceGenerationTime" minOccurs="0"/>
                <xsd:element ref="ns2:MediaServiceEventHashCode"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7ed77-1fe0-48c8-81c7-27704ff06b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847474b-9475-48dc-976d-01fb2070418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c871d6-8b47-4052-b7a1-342fedaaea5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b907ed77-1fe0-48c8-81c7-27704ff06b4d" xsi:nil="true"/>
    <SharedWithUsers xmlns="1ac871d6-8b47-4052-b7a1-342fedaaea51">
      <UserInfo>
        <DisplayName/>
        <AccountId xsi:nil="true"/>
        <AccountType/>
      </UserInfo>
    </SharedWithUsers>
    <lcf76f155ced4ddcb4097134ff3c332f xmlns="b907ed77-1fe0-48c8-81c7-27704ff06b4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BAF314-6882-4E8A-8AC7-E731F991F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7ed77-1fe0-48c8-81c7-27704ff06b4d"/>
    <ds:schemaRef ds:uri="1ac871d6-8b47-4052-b7a1-342fedaaea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D5A803-FAA5-4D0F-99E8-354EAE59B801}">
  <ds:schemaRefs>
    <ds:schemaRef ds:uri="http://schemas.microsoft.com/sharepoint/v3/contenttype/forms"/>
  </ds:schemaRefs>
</ds:datastoreItem>
</file>

<file path=customXml/itemProps3.xml><?xml version="1.0" encoding="utf-8"?>
<ds:datastoreItem xmlns:ds="http://schemas.openxmlformats.org/officeDocument/2006/customXml" ds:itemID="{CB20D42B-76F2-4D9F-8EAA-1785384ECD09}">
  <ds:schemaRefs>
    <ds:schemaRef ds:uri="http://www.w3.org/XML/1998/namespace"/>
    <ds:schemaRef ds:uri="b907ed77-1fe0-48c8-81c7-27704ff06b4d"/>
    <ds:schemaRef ds:uri="http://purl.org/dc/dcmitype/"/>
    <ds:schemaRef ds:uri="http://purl.org/dc/terms/"/>
    <ds:schemaRef ds:uri="http://schemas.microsoft.com/office/infopath/2007/PartnerControls"/>
    <ds:schemaRef ds:uri="http://schemas.microsoft.com/office/2006/metadata/properties"/>
    <ds:schemaRef ds:uri="http://schemas.microsoft.com/office/2006/documentManagement/types"/>
    <ds:schemaRef ds:uri="1ac871d6-8b47-4052-b7a1-342fedaaea51"/>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14187</TotalTime>
  <Words>1622</Words>
  <Application>Microsoft Office PowerPoint</Application>
  <PresentationFormat>Custom</PresentationFormat>
  <Paragraphs>103</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Calibri</vt:lpstr>
      <vt:lpstr>Cambria</vt:lpstr>
      <vt:lpstr>Courier New</vt:lpstr>
      <vt:lpstr>Garamond</vt:lpstr>
      <vt:lpstr>Rage Italic</vt:lpstr>
      <vt:lpstr>Symbol</vt:lpstr>
      <vt:lpstr>Times New Roman</vt:lpstr>
      <vt:lpstr>Wingdings</vt:lpstr>
      <vt:lpstr>Office Theme</vt:lpstr>
      <vt:lpstr>Commercial Business  Welcome Packet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Business  Welcome Packet</dc:title>
  <dc:creator>dmurdoch</dc:creator>
  <cp:lastModifiedBy>Bogdan Dumitru</cp:lastModifiedBy>
  <cp:revision>60</cp:revision>
  <cp:lastPrinted>2025-10-16T15:01:19Z</cp:lastPrinted>
  <dcterms:created xsi:type="dcterms:W3CDTF">2017-08-16T10:31:40Z</dcterms:created>
  <dcterms:modified xsi:type="dcterms:W3CDTF">2025-10-28T18:56:44Z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2016-06-20T00:00:00Z</vt:filetime>
  </property>
  <property fmtid="{D5CDD505-2E9C-101B-9397-08002B2CF9AE}" pid="3" name="Creator">
    <vt:lpwstr>Microsoft® Publisher 2010</vt:lpwstr>
  </property>
  <property fmtid="{D5CDD505-2E9C-101B-9397-08002B2CF9AE}" pid="4" name="LastSaved">
    <vt:filetime>2017-08-16T00:00:00Z</vt:filetime>
  </property>
  <property fmtid="{D5CDD505-2E9C-101B-9397-08002B2CF9AE}" pid="5" name="xd_ProgID">
    <vt:lpwstr/>
  </property>
  <property fmtid="{D5CDD505-2E9C-101B-9397-08002B2CF9AE}" pid="6" name="ContentTypeId">
    <vt:lpwstr>0x010100DC51548C8D8CFF409349561A6B537B4C</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MediaServiceImageTags">
    <vt:lpwstr/>
  </property>
</Properties>
</file>